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22"/>
  </p:notesMasterIdLst>
  <p:handoutMasterIdLst>
    <p:handoutMasterId r:id="rId23"/>
  </p:handoutMasterIdLst>
  <p:sldIdLst>
    <p:sldId id="256" r:id="rId3"/>
    <p:sldId id="386" r:id="rId4"/>
    <p:sldId id="389" r:id="rId5"/>
    <p:sldId id="396" r:id="rId6"/>
    <p:sldId id="411" r:id="rId7"/>
    <p:sldId id="392" r:id="rId8"/>
    <p:sldId id="412" r:id="rId9"/>
    <p:sldId id="347" r:id="rId10"/>
    <p:sldId id="399" r:id="rId11"/>
    <p:sldId id="393" r:id="rId12"/>
    <p:sldId id="414" r:id="rId13"/>
    <p:sldId id="415" r:id="rId14"/>
    <p:sldId id="416" r:id="rId15"/>
    <p:sldId id="417" r:id="rId16"/>
    <p:sldId id="418" r:id="rId17"/>
    <p:sldId id="401" r:id="rId18"/>
    <p:sldId id="419" r:id="rId19"/>
    <p:sldId id="420" r:id="rId20"/>
    <p:sldId id="358" r:id="rId21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F4F4"/>
    <a:srgbClr val="3399FF"/>
    <a:srgbClr val="CC6600"/>
    <a:srgbClr val="FF9933"/>
    <a:srgbClr val="FE7164"/>
    <a:srgbClr val="FFFF99"/>
    <a:srgbClr val="FF3399"/>
    <a:srgbClr val="139D90"/>
    <a:srgbClr val="49596D"/>
    <a:srgbClr val="5DB7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048" autoAdjust="0"/>
    <p:restoredTop sz="94434" autoAdjust="0"/>
  </p:normalViewPr>
  <p:slideViewPr>
    <p:cSldViewPr>
      <p:cViewPr>
        <p:scale>
          <a:sx n="100" d="100"/>
          <a:sy n="100" d="100"/>
        </p:scale>
        <p:origin x="-648" y="-36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295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401E9-A5F6-482E-BE66-1153D9633A48}" type="datetimeFigureOut">
              <a:rPr lang="ms-MY" smtClean="0"/>
              <a:pPr/>
              <a:t>1/02/2018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F760E-575F-482B-A7AF-82EF3EDEDDE9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85955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5C8C-8CF5-4579-BE0C-E6C08727105C}" type="datetimeFigureOut">
              <a:rPr lang="ms-MY" smtClean="0"/>
              <a:pPr/>
              <a:t>1/02/2018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7F1-F1FD-4FC1-8283-099D597F22DD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54470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91" y="685838"/>
            <a:ext cx="6675419" cy="342918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7F1-F1FD-4FC1-8283-099D597F22DD}" type="slidenum">
              <a:rPr lang="ms-MY" smtClean="0">
                <a:solidFill>
                  <a:prstClr val="black"/>
                </a:solidFill>
              </a:rPr>
              <a:pPr/>
              <a:t>7</a:t>
            </a:fld>
            <a:endParaRPr lang="ms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73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1" y="4664147"/>
            <a:ext cx="1220462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638" y="1752608"/>
            <a:ext cx="10365899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638" y="3611607"/>
            <a:ext cx="10365899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200196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1481333"/>
            <a:ext cx="10975658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727" y="274647"/>
            <a:ext cx="2370577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274641"/>
            <a:ext cx="8434996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3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xmlns="" val="131846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1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F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35076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2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5DB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132739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3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384507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4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386268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5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299129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6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409584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3FB1C3-F84D-45C9-8E69-ED6F708A453F}" type="datetimeFigureOut">
              <a:rPr lang="en-US" smtClean="0"/>
              <a:pPr>
                <a:defRPr/>
              </a:pPr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F3E6D2-65A2-44D4-8F96-ED693FE81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ANIMATION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3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xmlns="" val="311918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FB1C3-F84D-45C9-8E69-ED6F708A4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3E6D2-65A2-44D4-8F96-ED693FE81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21" y="1059712"/>
            <a:ext cx="10365899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1646" y="2931712"/>
            <a:ext cx="6097588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50169" y="3005472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1550" y="3005472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2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="" xmlns:p14="http://schemas.microsoft.com/office/powerpoint/2010/main" val="1318467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4857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1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F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61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2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5DB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397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3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072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4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2683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5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296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481335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481335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ANIMATION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2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="" xmlns:p14="http://schemas.microsoft.com/office/powerpoint/2010/main" val="3119187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31985" y="273543"/>
            <a:ext cx="46203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31985" y="641190"/>
            <a:ext cx="4620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63215" y="305132"/>
            <a:ext cx="399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400" dirty="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/>
          <p:nvPr userDrawn="1"/>
        </p:nvGrpSpPr>
        <p:grpSpPr>
          <a:xfrm>
            <a:off x="347510" y="6409324"/>
            <a:ext cx="224140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9"/>
          <p:cNvGrpSpPr/>
          <p:nvPr userDrawn="1"/>
        </p:nvGrpSpPr>
        <p:grpSpPr>
          <a:xfrm flipH="1">
            <a:off x="933952" y="6409324"/>
            <a:ext cx="224140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552853" y="6522684"/>
            <a:ext cx="38109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4748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10975658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5410200"/>
            <a:ext cx="538832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4984" y="5410200"/>
            <a:ext cx="539043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759" y="1444301"/>
            <a:ext cx="538832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3" y="1444301"/>
            <a:ext cx="539043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520" y="4876800"/>
            <a:ext cx="9978299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4335" y="5355102"/>
            <a:ext cx="530083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520" y="274320"/>
            <a:ext cx="9975653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71714" y="6407944"/>
            <a:ext cx="2560987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039" y="5443402"/>
            <a:ext cx="9552887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80" y="189968"/>
            <a:ext cx="11585416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1617" y="6407951"/>
            <a:ext cx="31350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80" y="4865122"/>
            <a:ext cx="10770047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871" y="5944936"/>
            <a:ext cx="658921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796" y="5939011"/>
            <a:ext cx="4921883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7" y="5791253"/>
            <a:ext cx="4537600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5" y="5787745"/>
            <a:ext cx="454186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5157" y="4988440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6538" y="4988440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871" y="5944936"/>
            <a:ext cx="658921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796" y="5939011"/>
            <a:ext cx="4921883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7" y="5791253"/>
            <a:ext cx="4537600" cy="1080868"/>
          </a:xfrm>
          <a:prstGeom prst="rtTriangle">
            <a:avLst/>
          </a:prstGeom>
          <a:blipFill>
            <a:blip r:embed="rId2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5" y="5787745"/>
            <a:ext cx="454186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759" y="1481335"/>
            <a:ext cx="10975658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1714" y="6407944"/>
            <a:ext cx="2560987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1617" y="6407951"/>
            <a:ext cx="313505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32701" y="6407951"/>
            <a:ext cx="48780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49" r:id="rId13"/>
    <p:sldLayoutId id="214748365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pankajugc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49596D"/>
          </a:fgClr>
          <a:bgClr>
            <a:srgbClr val="49596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1483" y="0"/>
            <a:ext cx="7033694" cy="316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4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Orientation Workshop for Swayam Coordinators </a:t>
            </a:r>
          </a:p>
          <a:p>
            <a:endParaRPr lang="ms-MY" sz="4800" b="1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s-MY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s-MY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788" y="457200"/>
            <a:ext cx="4608450" cy="463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2036" y="536170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spc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s-MY" sz="2800" spc="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 flipH="1">
            <a:off x="2418545" y="446627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13411" y="3890955"/>
            <a:ext cx="75608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 (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Mrs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Pankaj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Mittal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Additional Secretary, UGC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(Former Vice Chancellor, </a:t>
            </a:r>
            <a:endParaRPr lang="en-US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BPS Women University)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February 2</a:t>
            </a:r>
            <a:r>
              <a:rPr lang="en-US" sz="3200" b="1" i="1" dirty="0" smtClean="0">
                <a:solidFill>
                  <a:srgbClr val="F4F4F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 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5499" y="1916833"/>
            <a:ext cx="6889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-PG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Pathshala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MOOCs, </a:t>
            </a:r>
          </a:p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UGC Regulations &amp; its Adoption</a:t>
            </a:r>
            <a:r>
              <a:rPr lang="en-US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95149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434291" cy="702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9221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Difference between e-content and  MOOCs </a:t>
            </a:r>
            <a:r>
              <a:rPr lang="ms-MY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ms-MY" b="1" dirty="0" smtClean="0">
                <a:latin typeface="Times New Roman" pitchFamily="18" charset="0"/>
                <a:cs typeface="Times New Roman" pitchFamily="18" charset="0"/>
              </a:rPr>
            </a:b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9"/>
          <p:cNvGrpSpPr>
            <a:grpSpLocks noGrp="1"/>
          </p:cNvGrpSpPr>
          <p:nvPr>
            <p:ph idx="1"/>
          </p:nvPr>
        </p:nvGrpSpPr>
        <p:grpSpPr>
          <a:xfrm>
            <a:off x="6601643" y="1412776"/>
            <a:ext cx="5343972" cy="5117134"/>
            <a:chOff x="407479" y="1626238"/>
            <a:chExt cx="2164398" cy="4822246"/>
          </a:xfrm>
        </p:grpSpPr>
        <p:sp>
          <p:nvSpPr>
            <p:cNvPr id="5" name="Rectangle 4"/>
            <p:cNvSpPr/>
            <p:nvPr/>
          </p:nvSpPr>
          <p:spPr>
            <a:xfrm>
              <a:off x="407479" y="1626238"/>
              <a:ext cx="2012347" cy="1628600"/>
            </a:xfrm>
            <a:prstGeom prst="rect">
              <a:avLst/>
            </a:prstGeom>
            <a:solidFill>
              <a:srgbClr val="5DB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407479" y="1786321"/>
              <a:ext cx="2164398" cy="4662163"/>
              <a:chOff x="407479" y="1786321"/>
              <a:chExt cx="2164398" cy="4662163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62527" y="1786321"/>
                <a:ext cx="1524000" cy="12732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MOOCs</a:t>
                </a:r>
                <a:endPara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24137" y="3270423"/>
                <a:ext cx="2047740" cy="28344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7479" y="3113023"/>
                <a:ext cx="2012347" cy="3335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2800" dirty="0" smtClean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dirty="0" smtClean="0">
                    <a:solidFill>
                      <a:srgbClr val="0B018B"/>
                    </a:solidFill>
                    <a:latin typeface="Times New Roman" pitchFamily="18" charset="0"/>
                    <a:cs typeface="Times New Roman" pitchFamily="18" charset="0"/>
                  </a:rPr>
                  <a:t>MOOCs </a:t>
                </a:r>
                <a:r>
                  <a:rPr lang="en-US" sz="2800" dirty="0">
                    <a:solidFill>
                      <a:srgbClr val="0B018B"/>
                    </a:solidFill>
                    <a:latin typeface="Times New Roman" pitchFamily="18" charset="0"/>
                    <a:cs typeface="Times New Roman" pitchFamily="18" charset="0"/>
                  </a:rPr>
                  <a:t>has teacher-student groups where MOOC </a:t>
                </a:r>
                <a:r>
                  <a:rPr lang="en-US" sz="2800" dirty="0" smtClean="0">
                    <a:solidFill>
                      <a:srgbClr val="0B018B"/>
                    </a:solidFill>
                    <a:latin typeface="Times New Roman" pitchFamily="18" charset="0"/>
                    <a:cs typeface="Times New Roman" pitchFamily="18" charset="0"/>
                  </a:rPr>
                  <a:t>coordinator/teacher  </a:t>
                </a:r>
                <a:r>
                  <a:rPr lang="en-US" sz="2800" dirty="0">
                    <a:solidFill>
                      <a:srgbClr val="0B018B"/>
                    </a:solidFill>
                    <a:latin typeface="Times New Roman" pitchFamily="18" charset="0"/>
                    <a:cs typeface="Times New Roman" pitchFamily="18" charset="0"/>
                  </a:rPr>
                  <a:t>interacts with the learner. A learner can earn certificate/credit on successful completion of MOOCs course on SWAYAM.</a:t>
                </a:r>
              </a:p>
            </p:txBody>
          </p:sp>
        </p:grpSp>
      </p:grpSp>
      <p:grpSp>
        <p:nvGrpSpPr>
          <p:cNvPr id="6" name="Group 12"/>
          <p:cNvGrpSpPr/>
          <p:nvPr/>
        </p:nvGrpSpPr>
        <p:grpSpPr>
          <a:xfrm>
            <a:off x="480964" y="1412777"/>
            <a:ext cx="5786462" cy="5256583"/>
            <a:chOff x="2801407" y="1645918"/>
            <a:chExt cx="2000780" cy="5141422"/>
          </a:xfrm>
        </p:grpSpPr>
        <p:sp>
          <p:nvSpPr>
            <p:cNvPr id="11" name="Rectangle 10"/>
            <p:cNvSpPr/>
            <p:nvPr/>
          </p:nvSpPr>
          <p:spPr>
            <a:xfrm>
              <a:off x="2851203" y="1645918"/>
              <a:ext cx="1717972" cy="1690331"/>
            </a:xfrm>
            <a:prstGeom prst="rect">
              <a:avLst/>
            </a:prstGeom>
            <a:solidFill>
              <a:srgbClr val="FE7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100184" y="1742162"/>
              <a:ext cx="1294704" cy="1462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E-PG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Pathshala</a:t>
              </a:r>
              <a:endPara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(OER)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01407" y="3431933"/>
              <a:ext cx="2000780" cy="3355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25372" y="3739867"/>
              <a:ext cx="1793600" cy="2618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E-PG </a:t>
              </a:r>
              <a:r>
                <a:rPr lang="en-US" sz="2800" dirty="0" err="1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Pathshala</a:t>
              </a:r>
              <a:r>
                <a:rPr lang="en-US" sz="2800" dirty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 provides e-content   in four quadrants. It can be accessed as </a:t>
              </a: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Open Educational Resource  (OER)</a:t>
              </a:r>
              <a:r>
                <a:rPr lang="en-US" sz="2800" dirty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 where no teacher support/hand-holding for students is available.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5175" cy="112474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IN" sz="6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IN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MOOCs  </a:t>
            </a:r>
            <a:endParaRPr lang="en-IN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3"/>
            <a:ext cx="12195175" cy="56612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methods followed:</a:t>
            </a:r>
          </a:p>
          <a:p>
            <a:pPr lvl="1"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Repurposed from e PGP </a:t>
            </a: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(63 uploaded on </a:t>
            </a:r>
            <a:r>
              <a:rPr lang="en-IN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Swayam</a:t>
            </a: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100 in pipe-line)</a:t>
            </a:r>
          </a:p>
          <a:p>
            <a:pPr lvl="1"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New MOOCs to be developed (</a:t>
            </a: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in first  year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 New MOOCs may be offered for -  courses high in demand but  expertise not available in majority of the universities (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Electives). (</a:t>
            </a:r>
            <a:r>
              <a:rPr lang="en-IN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Suggestions solicited from academia, students on UGC Website)</a:t>
            </a: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I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core and generic papers, e-PG </a:t>
            </a:r>
            <a:r>
              <a:rPr lang="en-IN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Pathshala</a:t>
            </a:r>
            <a:r>
              <a:rPr lang="en-I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be used as OER</a:t>
            </a:r>
          </a:p>
          <a:p>
            <a:pPr>
              <a:lnSpc>
                <a:spcPct val="150000"/>
              </a:lnSpc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7809" y="1080452"/>
            <a:ext cx="3328155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Issued on</a:t>
            </a:r>
            <a:r>
              <a:rPr lang="id-ID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July 2016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12195175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UGC </a:t>
            </a:r>
            <a:r>
              <a:rPr lang="en-IN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(Credit Framework for Online Learning Courses </a:t>
            </a:r>
            <a:r>
              <a:rPr lang="en-IN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through SWAYAM</a:t>
            </a:r>
            <a:r>
              <a:rPr lang="en-IN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 Regulation, </a:t>
            </a:r>
            <a:r>
              <a:rPr lang="en-IN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0"/>
          <p:cNvGrpSpPr/>
          <p:nvPr/>
        </p:nvGrpSpPr>
        <p:grpSpPr>
          <a:xfrm>
            <a:off x="4303223" y="2818510"/>
            <a:ext cx="3423346" cy="3426109"/>
            <a:chOff x="4384327" y="3450941"/>
            <a:chExt cx="3423346" cy="3426109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4384327" y="3450941"/>
              <a:ext cx="3423346" cy="3426109"/>
            </a:xfrm>
            <a:custGeom>
              <a:avLst/>
              <a:gdLst>
                <a:gd name="T0" fmla="*/ 523 w 1046"/>
                <a:gd name="T1" fmla="*/ 1016 h 1047"/>
                <a:gd name="T2" fmla="*/ 31 w 1046"/>
                <a:gd name="T3" fmla="*/ 524 h 1047"/>
                <a:gd name="T4" fmla="*/ 523 w 1046"/>
                <a:gd name="T5" fmla="*/ 32 h 1047"/>
                <a:gd name="T6" fmla="*/ 1015 w 1046"/>
                <a:gd name="T7" fmla="*/ 524 h 1047"/>
                <a:gd name="T8" fmla="*/ 523 w 1046"/>
                <a:gd name="T9" fmla="*/ 1016 h 1047"/>
                <a:gd name="T10" fmla="*/ 523 w 1046"/>
                <a:gd name="T11" fmla="*/ 0 h 1047"/>
                <a:gd name="T12" fmla="*/ 0 w 1046"/>
                <a:gd name="T13" fmla="*/ 524 h 1047"/>
                <a:gd name="T14" fmla="*/ 523 w 1046"/>
                <a:gd name="T15" fmla="*/ 1047 h 1047"/>
                <a:gd name="T16" fmla="*/ 1046 w 1046"/>
                <a:gd name="T17" fmla="*/ 524 h 1047"/>
                <a:gd name="T18" fmla="*/ 523 w 1046"/>
                <a:gd name="T19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6" h="1047">
                  <a:moveTo>
                    <a:pt x="523" y="1016"/>
                  </a:moveTo>
                  <a:cubicBezTo>
                    <a:pt x="251" y="1016"/>
                    <a:pt x="31" y="796"/>
                    <a:pt x="31" y="524"/>
                  </a:cubicBezTo>
                  <a:cubicBezTo>
                    <a:pt x="31" y="252"/>
                    <a:pt x="251" y="32"/>
                    <a:pt x="523" y="32"/>
                  </a:cubicBezTo>
                  <a:cubicBezTo>
                    <a:pt x="795" y="32"/>
                    <a:pt x="1015" y="252"/>
                    <a:pt x="1015" y="524"/>
                  </a:cubicBezTo>
                  <a:cubicBezTo>
                    <a:pt x="1015" y="796"/>
                    <a:pt x="795" y="1016"/>
                    <a:pt x="523" y="1016"/>
                  </a:cubicBezTo>
                  <a:moveTo>
                    <a:pt x="523" y="0"/>
                  </a:moveTo>
                  <a:cubicBezTo>
                    <a:pt x="234" y="0"/>
                    <a:pt x="0" y="235"/>
                    <a:pt x="0" y="524"/>
                  </a:cubicBezTo>
                  <a:cubicBezTo>
                    <a:pt x="0" y="813"/>
                    <a:pt x="234" y="1047"/>
                    <a:pt x="523" y="1047"/>
                  </a:cubicBezTo>
                  <a:cubicBezTo>
                    <a:pt x="812" y="1047"/>
                    <a:pt x="1046" y="813"/>
                    <a:pt x="1046" y="524"/>
                  </a:cubicBezTo>
                  <a:cubicBezTo>
                    <a:pt x="1046" y="235"/>
                    <a:pt x="812" y="0"/>
                    <a:pt x="523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4583263" y="3654021"/>
              <a:ext cx="3024095" cy="3024095"/>
            </a:xfrm>
            <a:custGeom>
              <a:avLst/>
              <a:gdLst>
                <a:gd name="T0" fmla="*/ 462 w 924"/>
                <a:gd name="T1" fmla="*/ 891 h 924"/>
                <a:gd name="T2" fmla="*/ 32 w 924"/>
                <a:gd name="T3" fmla="*/ 462 h 924"/>
                <a:gd name="T4" fmla="*/ 462 w 924"/>
                <a:gd name="T5" fmla="*/ 32 h 924"/>
                <a:gd name="T6" fmla="*/ 892 w 924"/>
                <a:gd name="T7" fmla="*/ 462 h 924"/>
                <a:gd name="T8" fmla="*/ 462 w 924"/>
                <a:gd name="T9" fmla="*/ 891 h 924"/>
                <a:gd name="T10" fmla="*/ 462 w 924"/>
                <a:gd name="T11" fmla="*/ 0 h 924"/>
                <a:gd name="T12" fmla="*/ 0 w 924"/>
                <a:gd name="T13" fmla="*/ 462 h 924"/>
                <a:gd name="T14" fmla="*/ 462 w 924"/>
                <a:gd name="T15" fmla="*/ 924 h 924"/>
                <a:gd name="T16" fmla="*/ 924 w 924"/>
                <a:gd name="T17" fmla="*/ 462 h 924"/>
                <a:gd name="T18" fmla="*/ 462 w 924"/>
                <a:gd name="T19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4" h="924">
                  <a:moveTo>
                    <a:pt x="462" y="891"/>
                  </a:moveTo>
                  <a:cubicBezTo>
                    <a:pt x="225" y="891"/>
                    <a:pt x="32" y="699"/>
                    <a:pt x="32" y="462"/>
                  </a:cubicBezTo>
                  <a:cubicBezTo>
                    <a:pt x="32" y="225"/>
                    <a:pt x="225" y="32"/>
                    <a:pt x="462" y="32"/>
                  </a:cubicBezTo>
                  <a:cubicBezTo>
                    <a:pt x="699" y="32"/>
                    <a:pt x="892" y="225"/>
                    <a:pt x="892" y="462"/>
                  </a:cubicBezTo>
                  <a:cubicBezTo>
                    <a:pt x="892" y="699"/>
                    <a:pt x="699" y="891"/>
                    <a:pt x="462" y="891"/>
                  </a:cubicBezTo>
                  <a:moveTo>
                    <a:pt x="462" y="0"/>
                  </a:moveTo>
                  <a:cubicBezTo>
                    <a:pt x="207" y="0"/>
                    <a:pt x="0" y="207"/>
                    <a:pt x="0" y="462"/>
                  </a:cubicBezTo>
                  <a:cubicBezTo>
                    <a:pt x="0" y="717"/>
                    <a:pt x="207" y="924"/>
                    <a:pt x="462" y="924"/>
                  </a:cubicBezTo>
                  <a:cubicBezTo>
                    <a:pt x="717" y="924"/>
                    <a:pt x="924" y="717"/>
                    <a:pt x="924" y="462"/>
                  </a:cubicBezTo>
                  <a:cubicBezTo>
                    <a:pt x="924" y="207"/>
                    <a:pt x="717" y="0"/>
                    <a:pt x="46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793250" y="3864008"/>
              <a:ext cx="2605501" cy="2604120"/>
            </a:xfrm>
            <a:custGeom>
              <a:avLst/>
              <a:gdLst>
                <a:gd name="T0" fmla="*/ 398 w 796"/>
                <a:gd name="T1" fmla="*/ 765 h 796"/>
                <a:gd name="T2" fmla="*/ 31 w 796"/>
                <a:gd name="T3" fmla="*/ 398 h 796"/>
                <a:gd name="T4" fmla="*/ 398 w 796"/>
                <a:gd name="T5" fmla="*/ 31 h 796"/>
                <a:gd name="T6" fmla="*/ 765 w 796"/>
                <a:gd name="T7" fmla="*/ 398 h 796"/>
                <a:gd name="T8" fmla="*/ 398 w 796"/>
                <a:gd name="T9" fmla="*/ 765 h 796"/>
                <a:gd name="T10" fmla="*/ 398 w 796"/>
                <a:gd name="T11" fmla="*/ 0 h 796"/>
                <a:gd name="T12" fmla="*/ 0 w 796"/>
                <a:gd name="T13" fmla="*/ 398 h 796"/>
                <a:gd name="T14" fmla="*/ 398 w 796"/>
                <a:gd name="T15" fmla="*/ 796 h 796"/>
                <a:gd name="T16" fmla="*/ 796 w 796"/>
                <a:gd name="T17" fmla="*/ 398 h 796"/>
                <a:gd name="T18" fmla="*/ 398 w 796"/>
                <a:gd name="T1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796">
                  <a:moveTo>
                    <a:pt x="398" y="765"/>
                  </a:moveTo>
                  <a:cubicBezTo>
                    <a:pt x="195" y="765"/>
                    <a:pt x="31" y="601"/>
                    <a:pt x="31" y="398"/>
                  </a:cubicBezTo>
                  <a:cubicBezTo>
                    <a:pt x="31" y="195"/>
                    <a:pt x="195" y="31"/>
                    <a:pt x="398" y="31"/>
                  </a:cubicBezTo>
                  <a:cubicBezTo>
                    <a:pt x="601" y="31"/>
                    <a:pt x="765" y="195"/>
                    <a:pt x="765" y="398"/>
                  </a:cubicBezTo>
                  <a:cubicBezTo>
                    <a:pt x="765" y="601"/>
                    <a:pt x="601" y="765"/>
                    <a:pt x="398" y="765"/>
                  </a:cubicBezTo>
                  <a:moveTo>
                    <a:pt x="398" y="0"/>
                  </a:moveTo>
                  <a:cubicBezTo>
                    <a:pt x="178" y="0"/>
                    <a:pt x="0" y="178"/>
                    <a:pt x="0" y="398"/>
                  </a:cubicBezTo>
                  <a:cubicBezTo>
                    <a:pt x="0" y="618"/>
                    <a:pt x="178" y="796"/>
                    <a:pt x="398" y="796"/>
                  </a:cubicBezTo>
                  <a:cubicBezTo>
                    <a:pt x="618" y="796"/>
                    <a:pt x="796" y="618"/>
                    <a:pt x="796" y="398"/>
                  </a:cubicBezTo>
                  <a:cubicBezTo>
                    <a:pt x="796" y="178"/>
                    <a:pt x="618" y="0"/>
                    <a:pt x="398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996330" y="4067088"/>
              <a:ext cx="2199341" cy="2197960"/>
            </a:xfrm>
            <a:custGeom>
              <a:avLst/>
              <a:gdLst>
                <a:gd name="T0" fmla="*/ 336 w 672"/>
                <a:gd name="T1" fmla="*/ 639 h 672"/>
                <a:gd name="T2" fmla="*/ 33 w 672"/>
                <a:gd name="T3" fmla="*/ 336 h 672"/>
                <a:gd name="T4" fmla="*/ 336 w 672"/>
                <a:gd name="T5" fmla="*/ 32 h 672"/>
                <a:gd name="T6" fmla="*/ 640 w 672"/>
                <a:gd name="T7" fmla="*/ 336 h 672"/>
                <a:gd name="T8" fmla="*/ 336 w 672"/>
                <a:gd name="T9" fmla="*/ 639 h 672"/>
                <a:gd name="T10" fmla="*/ 336 w 672"/>
                <a:gd name="T11" fmla="*/ 0 h 672"/>
                <a:gd name="T12" fmla="*/ 0 w 672"/>
                <a:gd name="T13" fmla="*/ 336 h 672"/>
                <a:gd name="T14" fmla="*/ 336 w 672"/>
                <a:gd name="T15" fmla="*/ 672 h 672"/>
                <a:gd name="T16" fmla="*/ 672 w 672"/>
                <a:gd name="T17" fmla="*/ 336 h 672"/>
                <a:gd name="T18" fmla="*/ 336 w 672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2">
                  <a:moveTo>
                    <a:pt x="336" y="639"/>
                  </a:moveTo>
                  <a:cubicBezTo>
                    <a:pt x="168" y="639"/>
                    <a:pt x="33" y="503"/>
                    <a:pt x="33" y="336"/>
                  </a:cubicBezTo>
                  <a:cubicBezTo>
                    <a:pt x="33" y="168"/>
                    <a:pt x="168" y="32"/>
                    <a:pt x="336" y="32"/>
                  </a:cubicBezTo>
                  <a:cubicBezTo>
                    <a:pt x="504" y="32"/>
                    <a:pt x="640" y="168"/>
                    <a:pt x="640" y="336"/>
                  </a:cubicBezTo>
                  <a:cubicBezTo>
                    <a:pt x="640" y="503"/>
                    <a:pt x="504" y="639"/>
                    <a:pt x="336" y="639"/>
                  </a:cubicBezTo>
                  <a:moveTo>
                    <a:pt x="336" y="0"/>
                  </a:moveTo>
                  <a:cubicBezTo>
                    <a:pt x="151" y="0"/>
                    <a:pt x="0" y="150"/>
                    <a:pt x="0" y="336"/>
                  </a:cubicBezTo>
                  <a:cubicBezTo>
                    <a:pt x="0" y="521"/>
                    <a:pt x="151" y="672"/>
                    <a:pt x="336" y="672"/>
                  </a:cubicBezTo>
                  <a:cubicBezTo>
                    <a:pt x="521" y="672"/>
                    <a:pt x="672" y="521"/>
                    <a:pt x="672" y="336"/>
                  </a:cubicBezTo>
                  <a:cubicBezTo>
                    <a:pt x="672" y="150"/>
                    <a:pt x="521" y="0"/>
                    <a:pt x="336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5204936" y="4275694"/>
              <a:ext cx="1780748" cy="1780748"/>
            </a:xfrm>
            <a:custGeom>
              <a:avLst/>
              <a:gdLst>
                <a:gd name="T0" fmla="*/ 272 w 544"/>
                <a:gd name="T1" fmla="*/ 513 h 544"/>
                <a:gd name="T2" fmla="*/ 31 w 544"/>
                <a:gd name="T3" fmla="*/ 272 h 544"/>
                <a:gd name="T4" fmla="*/ 272 w 544"/>
                <a:gd name="T5" fmla="*/ 31 h 544"/>
                <a:gd name="T6" fmla="*/ 513 w 544"/>
                <a:gd name="T7" fmla="*/ 272 h 544"/>
                <a:gd name="T8" fmla="*/ 272 w 544"/>
                <a:gd name="T9" fmla="*/ 513 h 544"/>
                <a:gd name="T10" fmla="*/ 272 w 544"/>
                <a:gd name="T11" fmla="*/ 0 h 544"/>
                <a:gd name="T12" fmla="*/ 0 w 544"/>
                <a:gd name="T13" fmla="*/ 272 h 544"/>
                <a:gd name="T14" fmla="*/ 272 w 544"/>
                <a:gd name="T15" fmla="*/ 544 h 544"/>
                <a:gd name="T16" fmla="*/ 544 w 544"/>
                <a:gd name="T17" fmla="*/ 272 h 544"/>
                <a:gd name="T18" fmla="*/ 272 w 544"/>
                <a:gd name="T1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544">
                  <a:moveTo>
                    <a:pt x="272" y="513"/>
                  </a:moveTo>
                  <a:cubicBezTo>
                    <a:pt x="139" y="513"/>
                    <a:pt x="31" y="405"/>
                    <a:pt x="31" y="272"/>
                  </a:cubicBezTo>
                  <a:cubicBezTo>
                    <a:pt x="31" y="139"/>
                    <a:pt x="139" y="31"/>
                    <a:pt x="272" y="31"/>
                  </a:cubicBezTo>
                  <a:cubicBezTo>
                    <a:pt x="405" y="31"/>
                    <a:pt x="513" y="139"/>
                    <a:pt x="513" y="272"/>
                  </a:cubicBezTo>
                  <a:cubicBezTo>
                    <a:pt x="513" y="405"/>
                    <a:pt x="405" y="513"/>
                    <a:pt x="272" y="513"/>
                  </a:cubicBezTo>
                  <a:moveTo>
                    <a:pt x="272" y="0"/>
                  </a:moveTo>
                  <a:cubicBezTo>
                    <a:pt x="122" y="0"/>
                    <a:pt x="0" y="121"/>
                    <a:pt x="0" y="272"/>
                  </a:cubicBezTo>
                  <a:cubicBezTo>
                    <a:pt x="0" y="422"/>
                    <a:pt x="122" y="544"/>
                    <a:pt x="272" y="544"/>
                  </a:cubicBezTo>
                  <a:cubicBezTo>
                    <a:pt x="422" y="544"/>
                    <a:pt x="544" y="422"/>
                    <a:pt x="544" y="272"/>
                  </a:cubicBezTo>
                  <a:cubicBezTo>
                    <a:pt x="544" y="121"/>
                    <a:pt x="422" y="0"/>
                    <a:pt x="27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4341905" y="4233161"/>
            <a:ext cx="1037504" cy="1793181"/>
          </a:xfrm>
          <a:custGeom>
            <a:avLst/>
            <a:gdLst>
              <a:gd name="T0" fmla="*/ 103 w 317"/>
              <a:gd name="T1" fmla="*/ 310 h 548"/>
              <a:gd name="T2" fmla="*/ 56 w 317"/>
              <a:gd name="T3" fmla="*/ 21 h 548"/>
              <a:gd name="T4" fmla="*/ 56 w 317"/>
              <a:gd name="T5" fmla="*/ 21 h 548"/>
              <a:gd name="T6" fmla="*/ 56 w 317"/>
              <a:gd name="T7" fmla="*/ 19 h 548"/>
              <a:gd name="T8" fmla="*/ 37 w 317"/>
              <a:gd name="T9" fmla="*/ 0 h 548"/>
              <a:gd name="T10" fmla="*/ 18 w 317"/>
              <a:gd name="T11" fmla="*/ 14 h 548"/>
              <a:gd name="T12" fmla="*/ 18 w 317"/>
              <a:gd name="T13" fmla="*/ 14 h 548"/>
              <a:gd name="T14" fmla="*/ 18 w 317"/>
              <a:gd name="T15" fmla="*/ 15 h 548"/>
              <a:gd name="T16" fmla="*/ 18 w 317"/>
              <a:gd name="T17" fmla="*/ 17 h 548"/>
              <a:gd name="T18" fmla="*/ 70 w 317"/>
              <a:gd name="T19" fmla="*/ 328 h 548"/>
              <a:gd name="T20" fmla="*/ 315 w 317"/>
              <a:gd name="T21" fmla="*/ 548 h 548"/>
              <a:gd name="T22" fmla="*/ 317 w 317"/>
              <a:gd name="T23" fmla="*/ 508 h 548"/>
              <a:gd name="T24" fmla="*/ 103 w 317"/>
              <a:gd name="T25" fmla="*/ 31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7" h="548">
                <a:moveTo>
                  <a:pt x="103" y="310"/>
                </a:moveTo>
                <a:cubicBezTo>
                  <a:pt x="57" y="223"/>
                  <a:pt x="38" y="122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0"/>
                  <a:pt x="56" y="20"/>
                  <a:pt x="56" y="19"/>
                </a:cubicBezTo>
                <a:cubicBezTo>
                  <a:pt x="56" y="9"/>
                  <a:pt x="47" y="0"/>
                  <a:pt x="37" y="0"/>
                </a:cubicBezTo>
                <a:cubicBezTo>
                  <a:pt x="28" y="0"/>
                  <a:pt x="20" y="6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0" y="126"/>
                  <a:pt x="20" y="235"/>
                  <a:pt x="70" y="328"/>
                </a:cubicBezTo>
                <a:cubicBezTo>
                  <a:pt x="122" y="425"/>
                  <a:pt x="207" y="504"/>
                  <a:pt x="315" y="548"/>
                </a:cubicBezTo>
                <a:cubicBezTo>
                  <a:pt x="317" y="508"/>
                  <a:pt x="317" y="508"/>
                  <a:pt x="317" y="508"/>
                </a:cubicBezTo>
                <a:cubicBezTo>
                  <a:pt x="223" y="466"/>
                  <a:pt x="149" y="395"/>
                  <a:pt x="103" y="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4466240" y="3473338"/>
            <a:ext cx="920076" cy="2421762"/>
          </a:xfrm>
          <a:custGeom>
            <a:avLst/>
            <a:gdLst>
              <a:gd name="T0" fmla="*/ 102 w 281"/>
              <a:gd name="T1" fmla="*/ 522 h 740"/>
              <a:gd name="T2" fmla="*/ 59 w 281"/>
              <a:gd name="T3" fmla="*/ 260 h 740"/>
              <a:gd name="T4" fmla="*/ 74 w 281"/>
              <a:gd name="T5" fmla="*/ 200 h 740"/>
              <a:gd name="T6" fmla="*/ 176 w 281"/>
              <a:gd name="T7" fmla="*/ 37 h 740"/>
              <a:gd name="T8" fmla="*/ 176 w 281"/>
              <a:gd name="T9" fmla="*/ 37 h 740"/>
              <a:gd name="T10" fmla="*/ 183 w 281"/>
              <a:gd name="T11" fmla="*/ 21 h 740"/>
              <a:gd name="T12" fmla="*/ 162 w 281"/>
              <a:gd name="T13" fmla="*/ 0 h 740"/>
              <a:gd name="T14" fmla="*/ 146 w 281"/>
              <a:gd name="T15" fmla="*/ 8 h 740"/>
              <a:gd name="T16" fmla="*/ 34 w 281"/>
              <a:gd name="T17" fmla="*/ 187 h 740"/>
              <a:gd name="T18" fmla="*/ 18 w 281"/>
              <a:gd name="T19" fmla="*/ 253 h 740"/>
              <a:gd name="T20" fmla="*/ 65 w 281"/>
              <a:gd name="T21" fmla="*/ 542 h 740"/>
              <a:gd name="T22" fmla="*/ 279 w 281"/>
              <a:gd name="T23" fmla="*/ 740 h 740"/>
              <a:gd name="T24" fmla="*/ 281 w 281"/>
              <a:gd name="T25" fmla="*/ 695 h 740"/>
              <a:gd name="T26" fmla="*/ 102 w 281"/>
              <a:gd name="T27" fmla="*/ 52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1" h="740">
                <a:moveTo>
                  <a:pt x="102" y="522"/>
                </a:moveTo>
                <a:cubicBezTo>
                  <a:pt x="60" y="444"/>
                  <a:pt x="43" y="352"/>
                  <a:pt x="59" y="260"/>
                </a:cubicBezTo>
                <a:cubicBezTo>
                  <a:pt x="62" y="240"/>
                  <a:pt x="67" y="220"/>
                  <a:pt x="74" y="200"/>
                </a:cubicBezTo>
                <a:cubicBezTo>
                  <a:pt x="95" y="136"/>
                  <a:pt x="131" y="81"/>
                  <a:pt x="176" y="37"/>
                </a:cubicBezTo>
                <a:cubicBezTo>
                  <a:pt x="176" y="37"/>
                  <a:pt x="176" y="37"/>
                  <a:pt x="176" y="37"/>
                </a:cubicBezTo>
                <a:cubicBezTo>
                  <a:pt x="180" y="33"/>
                  <a:pt x="183" y="27"/>
                  <a:pt x="183" y="21"/>
                </a:cubicBezTo>
                <a:cubicBezTo>
                  <a:pt x="183" y="9"/>
                  <a:pt x="174" y="0"/>
                  <a:pt x="162" y="0"/>
                </a:cubicBezTo>
                <a:cubicBezTo>
                  <a:pt x="155" y="0"/>
                  <a:pt x="150" y="3"/>
                  <a:pt x="146" y="8"/>
                </a:cubicBezTo>
                <a:cubicBezTo>
                  <a:pt x="96" y="56"/>
                  <a:pt x="57" y="117"/>
                  <a:pt x="34" y="187"/>
                </a:cubicBezTo>
                <a:cubicBezTo>
                  <a:pt x="27" y="209"/>
                  <a:pt x="21" y="231"/>
                  <a:pt x="18" y="253"/>
                </a:cubicBezTo>
                <a:cubicBezTo>
                  <a:pt x="0" y="354"/>
                  <a:pt x="19" y="455"/>
                  <a:pt x="65" y="542"/>
                </a:cubicBezTo>
                <a:cubicBezTo>
                  <a:pt x="111" y="627"/>
                  <a:pt x="185" y="698"/>
                  <a:pt x="279" y="740"/>
                </a:cubicBezTo>
                <a:cubicBezTo>
                  <a:pt x="281" y="695"/>
                  <a:pt x="281" y="695"/>
                  <a:pt x="281" y="695"/>
                </a:cubicBezTo>
                <a:cubicBezTo>
                  <a:pt x="203" y="656"/>
                  <a:pt x="141" y="595"/>
                  <a:pt x="102" y="5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>
            <a:off x="4446899" y="5273428"/>
            <a:ext cx="925602" cy="896591"/>
          </a:xfrm>
          <a:custGeom>
            <a:avLst/>
            <a:gdLst>
              <a:gd name="T0" fmla="*/ 38 w 283"/>
              <a:gd name="T1" fmla="*/ 10 h 274"/>
              <a:gd name="T2" fmla="*/ 37 w 283"/>
              <a:gd name="T3" fmla="*/ 10 h 274"/>
              <a:gd name="T4" fmla="*/ 20 w 283"/>
              <a:gd name="T5" fmla="*/ 0 h 274"/>
              <a:gd name="T6" fmla="*/ 0 w 283"/>
              <a:gd name="T7" fmla="*/ 21 h 274"/>
              <a:gd name="T8" fmla="*/ 3 w 283"/>
              <a:gd name="T9" fmla="*/ 32 h 274"/>
              <a:gd name="T10" fmla="*/ 281 w 283"/>
              <a:gd name="T11" fmla="*/ 274 h 274"/>
              <a:gd name="T12" fmla="*/ 283 w 283"/>
              <a:gd name="T13" fmla="*/ 230 h 274"/>
              <a:gd name="T14" fmla="*/ 38 w 283"/>
              <a:gd name="T15" fmla="*/ 1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274">
                <a:moveTo>
                  <a:pt x="38" y="10"/>
                </a:moveTo>
                <a:cubicBezTo>
                  <a:pt x="37" y="10"/>
                  <a:pt x="37" y="10"/>
                  <a:pt x="37" y="10"/>
                </a:cubicBezTo>
                <a:cubicBezTo>
                  <a:pt x="34" y="4"/>
                  <a:pt x="27" y="0"/>
                  <a:pt x="20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25"/>
                  <a:pt x="1" y="29"/>
                  <a:pt x="3" y="32"/>
                </a:cubicBezTo>
                <a:cubicBezTo>
                  <a:pt x="62" y="140"/>
                  <a:pt x="158" y="228"/>
                  <a:pt x="281" y="274"/>
                </a:cubicBezTo>
                <a:cubicBezTo>
                  <a:pt x="283" y="230"/>
                  <a:pt x="283" y="230"/>
                  <a:pt x="283" y="230"/>
                </a:cubicBezTo>
                <a:cubicBezTo>
                  <a:pt x="175" y="186"/>
                  <a:pt x="90" y="107"/>
                  <a:pt x="38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>
            <a:off x="6512236" y="3705429"/>
            <a:ext cx="1105197" cy="2347162"/>
          </a:xfrm>
          <a:custGeom>
            <a:avLst/>
            <a:gdLst>
              <a:gd name="T0" fmla="*/ 257 w 338"/>
              <a:gd name="T1" fmla="*/ 11 h 717"/>
              <a:gd name="T2" fmla="*/ 254 w 338"/>
              <a:gd name="T3" fmla="*/ 7 h 717"/>
              <a:gd name="T4" fmla="*/ 254 w 338"/>
              <a:gd name="T5" fmla="*/ 6 h 717"/>
              <a:gd name="T6" fmla="*/ 239 w 338"/>
              <a:gd name="T7" fmla="*/ 0 h 717"/>
              <a:gd name="T8" fmla="*/ 220 w 338"/>
              <a:gd name="T9" fmla="*/ 19 h 717"/>
              <a:gd name="T10" fmla="*/ 224 w 338"/>
              <a:gd name="T11" fmla="*/ 29 h 717"/>
              <a:gd name="T12" fmla="*/ 223 w 338"/>
              <a:gd name="T13" fmla="*/ 29 h 717"/>
              <a:gd name="T14" fmla="*/ 275 w 338"/>
              <a:gd name="T15" fmla="*/ 353 h 717"/>
              <a:gd name="T16" fmla="*/ 263 w 338"/>
              <a:gd name="T17" fmla="*/ 399 h 717"/>
              <a:gd name="T18" fmla="*/ 3 w 338"/>
              <a:gd name="T19" fmla="*/ 675 h 717"/>
              <a:gd name="T20" fmla="*/ 0 w 338"/>
              <a:gd name="T21" fmla="*/ 717 h 717"/>
              <a:gd name="T22" fmla="*/ 299 w 338"/>
              <a:gd name="T23" fmla="*/ 411 h 717"/>
              <a:gd name="T24" fmla="*/ 304 w 338"/>
              <a:gd name="T25" fmla="*/ 396 h 717"/>
              <a:gd name="T26" fmla="*/ 307 w 338"/>
              <a:gd name="T27" fmla="*/ 385 h 717"/>
              <a:gd name="T28" fmla="*/ 308 w 338"/>
              <a:gd name="T29" fmla="*/ 381 h 717"/>
              <a:gd name="T30" fmla="*/ 314 w 338"/>
              <a:gd name="T31" fmla="*/ 352 h 717"/>
              <a:gd name="T32" fmla="*/ 315 w 338"/>
              <a:gd name="T33" fmla="*/ 347 h 717"/>
              <a:gd name="T34" fmla="*/ 257 w 338"/>
              <a:gd name="T35" fmla="*/ 1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8" h="717">
                <a:moveTo>
                  <a:pt x="257" y="11"/>
                </a:moveTo>
                <a:cubicBezTo>
                  <a:pt x="256" y="10"/>
                  <a:pt x="255" y="8"/>
                  <a:pt x="254" y="7"/>
                </a:cubicBezTo>
                <a:cubicBezTo>
                  <a:pt x="254" y="6"/>
                  <a:pt x="254" y="6"/>
                  <a:pt x="254" y="6"/>
                </a:cubicBezTo>
                <a:cubicBezTo>
                  <a:pt x="250" y="2"/>
                  <a:pt x="245" y="0"/>
                  <a:pt x="239" y="0"/>
                </a:cubicBezTo>
                <a:cubicBezTo>
                  <a:pt x="229" y="0"/>
                  <a:pt x="220" y="8"/>
                  <a:pt x="220" y="19"/>
                </a:cubicBezTo>
                <a:cubicBezTo>
                  <a:pt x="220" y="22"/>
                  <a:pt x="222" y="26"/>
                  <a:pt x="224" y="29"/>
                </a:cubicBezTo>
                <a:cubicBezTo>
                  <a:pt x="223" y="29"/>
                  <a:pt x="223" y="29"/>
                  <a:pt x="223" y="29"/>
                </a:cubicBezTo>
                <a:cubicBezTo>
                  <a:pt x="279" y="124"/>
                  <a:pt x="300" y="239"/>
                  <a:pt x="275" y="353"/>
                </a:cubicBezTo>
                <a:cubicBezTo>
                  <a:pt x="272" y="368"/>
                  <a:pt x="268" y="384"/>
                  <a:pt x="263" y="399"/>
                </a:cubicBezTo>
                <a:cubicBezTo>
                  <a:pt x="220" y="530"/>
                  <a:pt x="122" y="627"/>
                  <a:pt x="3" y="675"/>
                </a:cubicBezTo>
                <a:cubicBezTo>
                  <a:pt x="0" y="717"/>
                  <a:pt x="0" y="717"/>
                  <a:pt x="0" y="717"/>
                </a:cubicBezTo>
                <a:cubicBezTo>
                  <a:pt x="136" y="668"/>
                  <a:pt x="250" y="559"/>
                  <a:pt x="299" y="411"/>
                </a:cubicBezTo>
                <a:cubicBezTo>
                  <a:pt x="301" y="406"/>
                  <a:pt x="302" y="401"/>
                  <a:pt x="304" y="396"/>
                </a:cubicBezTo>
                <a:cubicBezTo>
                  <a:pt x="305" y="392"/>
                  <a:pt x="306" y="389"/>
                  <a:pt x="307" y="385"/>
                </a:cubicBezTo>
                <a:cubicBezTo>
                  <a:pt x="307" y="384"/>
                  <a:pt x="307" y="383"/>
                  <a:pt x="308" y="381"/>
                </a:cubicBezTo>
                <a:cubicBezTo>
                  <a:pt x="310" y="372"/>
                  <a:pt x="313" y="362"/>
                  <a:pt x="314" y="352"/>
                </a:cubicBezTo>
                <a:cubicBezTo>
                  <a:pt x="315" y="351"/>
                  <a:pt x="315" y="349"/>
                  <a:pt x="315" y="347"/>
                </a:cubicBezTo>
                <a:cubicBezTo>
                  <a:pt x="338" y="229"/>
                  <a:pt x="315" y="110"/>
                  <a:pt x="257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9" name="Freeform 17"/>
          <p:cNvSpPr>
            <a:spLocks/>
          </p:cNvSpPr>
          <p:nvPr/>
        </p:nvSpPr>
        <p:spPr bwMode="auto">
          <a:xfrm>
            <a:off x="6354745" y="3150069"/>
            <a:ext cx="1138352" cy="2764373"/>
          </a:xfrm>
          <a:custGeom>
            <a:avLst/>
            <a:gdLst>
              <a:gd name="T0" fmla="*/ 271 w 348"/>
              <a:gd name="T1" fmla="*/ 199 h 845"/>
              <a:gd name="T2" fmla="*/ 25 w 348"/>
              <a:gd name="T3" fmla="*/ 1 h 845"/>
              <a:gd name="T4" fmla="*/ 25 w 348"/>
              <a:gd name="T5" fmla="*/ 1 h 845"/>
              <a:gd name="T6" fmla="*/ 21 w 348"/>
              <a:gd name="T7" fmla="*/ 0 h 845"/>
              <a:gd name="T8" fmla="*/ 0 w 348"/>
              <a:gd name="T9" fmla="*/ 21 h 845"/>
              <a:gd name="T10" fmla="*/ 17 w 348"/>
              <a:gd name="T11" fmla="*/ 42 h 845"/>
              <a:gd name="T12" fmla="*/ 238 w 348"/>
              <a:gd name="T13" fmla="*/ 225 h 845"/>
              <a:gd name="T14" fmla="*/ 280 w 348"/>
              <a:gd name="T15" fmla="*/ 525 h 845"/>
              <a:gd name="T16" fmla="*/ 271 w 348"/>
              <a:gd name="T17" fmla="*/ 556 h 845"/>
              <a:gd name="T18" fmla="*/ 55 w 348"/>
              <a:gd name="T19" fmla="*/ 798 h 845"/>
              <a:gd name="T20" fmla="*/ 51 w 348"/>
              <a:gd name="T21" fmla="*/ 845 h 845"/>
              <a:gd name="T22" fmla="*/ 311 w 348"/>
              <a:gd name="T23" fmla="*/ 569 h 845"/>
              <a:gd name="T24" fmla="*/ 323 w 348"/>
              <a:gd name="T25" fmla="*/ 523 h 845"/>
              <a:gd name="T26" fmla="*/ 271 w 348"/>
              <a:gd name="T27" fmla="*/ 19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8" h="845">
                <a:moveTo>
                  <a:pt x="271" y="199"/>
                </a:moveTo>
                <a:cubicBezTo>
                  <a:pt x="218" y="109"/>
                  <a:pt x="133" y="36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2" y="0"/>
                  <a:pt x="21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32"/>
                  <a:pt x="7" y="40"/>
                  <a:pt x="17" y="42"/>
                </a:cubicBezTo>
                <a:cubicBezTo>
                  <a:pt x="114" y="75"/>
                  <a:pt x="190" y="142"/>
                  <a:pt x="238" y="225"/>
                </a:cubicBezTo>
                <a:cubicBezTo>
                  <a:pt x="288" y="313"/>
                  <a:pt x="306" y="420"/>
                  <a:pt x="280" y="525"/>
                </a:cubicBezTo>
                <a:cubicBezTo>
                  <a:pt x="277" y="535"/>
                  <a:pt x="274" y="545"/>
                  <a:pt x="271" y="556"/>
                </a:cubicBezTo>
                <a:cubicBezTo>
                  <a:pt x="234" y="667"/>
                  <a:pt x="154" y="752"/>
                  <a:pt x="55" y="798"/>
                </a:cubicBezTo>
                <a:cubicBezTo>
                  <a:pt x="51" y="845"/>
                  <a:pt x="51" y="845"/>
                  <a:pt x="51" y="845"/>
                </a:cubicBezTo>
                <a:cubicBezTo>
                  <a:pt x="170" y="797"/>
                  <a:pt x="268" y="700"/>
                  <a:pt x="311" y="569"/>
                </a:cubicBezTo>
                <a:cubicBezTo>
                  <a:pt x="316" y="554"/>
                  <a:pt x="320" y="538"/>
                  <a:pt x="323" y="523"/>
                </a:cubicBezTo>
                <a:cubicBezTo>
                  <a:pt x="348" y="409"/>
                  <a:pt x="327" y="294"/>
                  <a:pt x="271" y="1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0" name="Freeform 18"/>
          <p:cNvSpPr>
            <a:spLocks/>
          </p:cNvSpPr>
          <p:nvPr/>
        </p:nvSpPr>
        <p:spPr bwMode="auto">
          <a:xfrm>
            <a:off x="6498421" y="4792666"/>
            <a:ext cx="1181179" cy="1403600"/>
          </a:xfrm>
          <a:custGeom>
            <a:avLst/>
            <a:gdLst>
              <a:gd name="T0" fmla="*/ 340 w 361"/>
              <a:gd name="T1" fmla="*/ 0 h 429"/>
              <a:gd name="T2" fmla="*/ 319 w 361"/>
              <a:gd name="T3" fmla="*/ 15 h 429"/>
              <a:gd name="T4" fmla="*/ 319 w 361"/>
              <a:gd name="T5" fmla="*/ 20 h 429"/>
              <a:gd name="T6" fmla="*/ 318 w 361"/>
              <a:gd name="T7" fmla="*/ 20 h 429"/>
              <a:gd name="T8" fmla="*/ 312 w 361"/>
              <a:gd name="T9" fmla="*/ 49 h 429"/>
              <a:gd name="T10" fmla="*/ 311 w 361"/>
              <a:gd name="T11" fmla="*/ 53 h 429"/>
              <a:gd name="T12" fmla="*/ 308 w 361"/>
              <a:gd name="T13" fmla="*/ 64 h 429"/>
              <a:gd name="T14" fmla="*/ 303 w 361"/>
              <a:gd name="T15" fmla="*/ 79 h 429"/>
              <a:gd name="T16" fmla="*/ 4 w 361"/>
              <a:gd name="T17" fmla="*/ 385 h 429"/>
              <a:gd name="T18" fmla="*/ 0 w 361"/>
              <a:gd name="T19" fmla="*/ 429 h 429"/>
              <a:gd name="T20" fmla="*/ 342 w 361"/>
              <a:gd name="T21" fmla="*/ 92 h 429"/>
              <a:gd name="T22" fmla="*/ 358 w 361"/>
              <a:gd name="T23" fmla="*/ 33 h 429"/>
              <a:gd name="T24" fmla="*/ 361 w 361"/>
              <a:gd name="T25" fmla="*/ 22 h 429"/>
              <a:gd name="T26" fmla="*/ 340 w 361"/>
              <a:gd name="T27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1" h="429">
                <a:moveTo>
                  <a:pt x="340" y="0"/>
                </a:moveTo>
                <a:cubicBezTo>
                  <a:pt x="330" y="0"/>
                  <a:pt x="322" y="7"/>
                  <a:pt x="319" y="15"/>
                </a:cubicBezTo>
                <a:cubicBezTo>
                  <a:pt x="319" y="17"/>
                  <a:pt x="319" y="18"/>
                  <a:pt x="319" y="20"/>
                </a:cubicBezTo>
                <a:cubicBezTo>
                  <a:pt x="318" y="20"/>
                  <a:pt x="318" y="20"/>
                  <a:pt x="318" y="20"/>
                </a:cubicBezTo>
                <a:cubicBezTo>
                  <a:pt x="317" y="30"/>
                  <a:pt x="314" y="40"/>
                  <a:pt x="312" y="49"/>
                </a:cubicBezTo>
                <a:cubicBezTo>
                  <a:pt x="311" y="51"/>
                  <a:pt x="311" y="52"/>
                  <a:pt x="311" y="53"/>
                </a:cubicBezTo>
                <a:cubicBezTo>
                  <a:pt x="310" y="57"/>
                  <a:pt x="309" y="60"/>
                  <a:pt x="308" y="64"/>
                </a:cubicBezTo>
                <a:cubicBezTo>
                  <a:pt x="306" y="69"/>
                  <a:pt x="305" y="74"/>
                  <a:pt x="303" y="79"/>
                </a:cubicBezTo>
                <a:cubicBezTo>
                  <a:pt x="254" y="227"/>
                  <a:pt x="140" y="336"/>
                  <a:pt x="4" y="385"/>
                </a:cubicBezTo>
                <a:cubicBezTo>
                  <a:pt x="0" y="429"/>
                  <a:pt x="0" y="429"/>
                  <a:pt x="0" y="429"/>
                </a:cubicBezTo>
                <a:cubicBezTo>
                  <a:pt x="156" y="380"/>
                  <a:pt x="287" y="259"/>
                  <a:pt x="342" y="92"/>
                </a:cubicBezTo>
                <a:cubicBezTo>
                  <a:pt x="348" y="72"/>
                  <a:pt x="354" y="53"/>
                  <a:pt x="358" y="33"/>
                </a:cubicBezTo>
                <a:cubicBezTo>
                  <a:pt x="360" y="30"/>
                  <a:pt x="361" y="26"/>
                  <a:pt x="361" y="22"/>
                </a:cubicBezTo>
                <a:cubicBezTo>
                  <a:pt x="361" y="10"/>
                  <a:pt x="351" y="0"/>
                  <a:pt x="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4" name="Freeform 20"/>
          <p:cNvSpPr>
            <a:spLocks/>
          </p:cNvSpPr>
          <p:nvPr/>
        </p:nvSpPr>
        <p:spPr bwMode="auto">
          <a:xfrm>
            <a:off x="5880892" y="5538675"/>
            <a:ext cx="19341" cy="41445"/>
          </a:xfrm>
          <a:custGeom>
            <a:avLst/>
            <a:gdLst>
              <a:gd name="T0" fmla="*/ 0 w 6"/>
              <a:gd name="T1" fmla="*/ 0 h 13"/>
              <a:gd name="T2" fmla="*/ 6 w 6"/>
              <a:gd name="T3" fmla="*/ 13 h 13"/>
              <a:gd name="T4" fmla="*/ 0 w 6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3">
                <a:moveTo>
                  <a:pt x="0" y="0"/>
                </a:moveTo>
                <a:cubicBezTo>
                  <a:pt x="2" y="4"/>
                  <a:pt x="4" y="8"/>
                  <a:pt x="6" y="13"/>
                </a:cubicBezTo>
                <a:cubicBezTo>
                  <a:pt x="4" y="8"/>
                  <a:pt x="2" y="4"/>
                  <a:pt x="0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5926481" y="5639524"/>
            <a:ext cx="1382" cy="2763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32" name="Freeform 131"/>
          <p:cNvSpPr>
            <a:spLocks noEditPoints="1"/>
          </p:cNvSpPr>
          <p:nvPr/>
        </p:nvSpPr>
        <p:spPr bwMode="auto">
          <a:xfrm>
            <a:off x="5050374" y="3840560"/>
            <a:ext cx="2003289" cy="238610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>
              <a:solidFill>
                <a:prstClr val="black"/>
              </a:solidFill>
            </a:endParaRPr>
          </a:p>
        </p:txBody>
      </p:sp>
      <p:grpSp>
        <p:nvGrpSpPr>
          <p:cNvPr id="5" name="Group 132"/>
          <p:cNvGrpSpPr/>
          <p:nvPr/>
        </p:nvGrpSpPr>
        <p:grpSpPr>
          <a:xfrm>
            <a:off x="7105699" y="1700808"/>
            <a:ext cx="917543" cy="917543"/>
            <a:chOff x="5568818" y="4268069"/>
            <a:chExt cx="1054364" cy="1054364"/>
          </a:xfrm>
        </p:grpSpPr>
        <p:sp>
          <p:nvSpPr>
            <p:cNvPr id="134" name="Rectangle 133"/>
            <p:cNvSpPr/>
            <p:nvPr/>
          </p:nvSpPr>
          <p:spPr>
            <a:xfrm>
              <a:off x="5568818" y="4268069"/>
              <a:ext cx="1054364" cy="1054364"/>
            </a:xfrm>
            <a:prstGeom prst="rect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568818" y="5235563"/>
              <a:ext cx="1054364" cy="868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7743585" y="4198936"/>
            <a:ext cx="874282" cy="75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38295" y="1988840"/>
            <a:ext cx="405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 smtClean="0">
                <a:solidFill>
                  <a:prstClr val="black"/>
                </a:solidFill>
              </a:rPr>
              <a:t>SWAYAM </a:t>
            </a:r>
            <a:r>
              <a:rPr lang="en-IN" sz="2400" dirty="0">
                <a:solidFill>
                  <a:prstClr val="black"/>
                </a:solidFill>
              </a:rPr>
              <a:t>to </a:t>
            </a:r>
            <a:r>
              <a:rPr lang="en-IN" sz="2400" dirty="0" smtClean="0">
                <a:solidFill>
                  <a:prstClr val="black"/>
                </a:solidFill>
              </a:rPr>
              <a:t>notify courses </a:t>
            </a:r>
            <a:r>
              <a:rPr lang="en-IN" sz="2400" dirty="0">
                <a:solidFill>
                  <a:prstClr val="black"/>
                </a:solidFill>
              </a:rPr>
              <a:t>on </a:t>
            </a:r>
            <a:r>
              <a:rPr lang="en-IN" sz="2400" dirty="0" smtClean="0">
                <a:solidFill>
                  <a:prstClr val="black"/>
                </a:solidFill>
              </a:rPr>
              <a:t>June 1 &amp;  Nov 1, every year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8041803" y="4652151"/>
            <a:ext cx="408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 smtClean="0">
                <a:solidFill>
                  <a:prstClr val="black"/>
                </a:solidFill>
              </a:rPr>
              <a:t>Up </a:t>
            </a:r>
            <a:r>
              <a:rPr lang="en-IN" sz="2400" dirty="0">
                <a:solidFill>
                  <a:prstClr val="black"/>
                </a:solidFill>
              </a:rPr>
              <a:t>to 20% courses </a:t>
            </a:r>
            <a:r>
              <a:rPr lang="en-IN" sz="2400" dirty="0" smtClean="0">
                <a:solidFill>
                  <a:prstClr val="black"/>
                </a:solidFill>
              </a:rPr>
              <a:t>in a         Program can </a:t>
            </a:r>
            <a:r>
              <a:rPr lang="en-IN" sz="2400" dirty="0">
                <a:solidFill>
                  <a:prstClr val="black"/>
                </a:solidFill>
              </a:rPr>
              <a:t>be   </a:t>
            </a:r>
            <a:r>
              <a:rPr lang="en-IN" sz="2400" dirty="0" smtClean="0">
                <a:solidFill>
                  <a:prstClr val="black"/>
                </a:solidFill>
              </a:rPr>
              <a:t>on SWAYAM  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03457" y="1993261"/>
            <a:ext cx="3653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Online learning courses to </a:t>
            </a:r>
            <a:r>
              <a:rPr lang="en-I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 available </a:t>
            </a: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I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SWAYAM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336947" y="479715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>
                <a:solidFill>
                  <a:prstClr val="black"/>
                </a:solidFill>
              </a:rPr>
              <a:t>Courses on SWAYAM  </a:t>
            </a:r>
            <a:r>
              <a:rPr lang="en-IN" sz="2400" dirty="0" smtClean="0">
                <a:solidFill>
                  <a:prstClr val="black"/>
                </a:solidFill>
              </a:rPr>
              <a:t>permitted </a:t>
            </a:r>
            <a:r>
              <a:rPr lang="en-IN" sz="2400" dirty="0">
                <a:solidFill>
                  <a:prstClr val="black"/>
                </a:solidFill>
              </a:rPr>
              <a:t>for credit </a:t>
            </a:r>
            <a:r>
              <a:rPr lang="en-IN" sz="2400" dirty="0" smtClean="0">
                <a:solidFill>
                  <a:prstClr val="black"/>
                </a:solidFill>
              </a:rPr>
              <a:t>transfer</a:t>
            </a:r>
            <a:endParaRPr lang="en-IN" sz="2400" dirty="0">
              <a:solidFill>
                <a:prstClr val="black"/>
              </a:solidFill>
            </a:endParaRPr>
          </a:p>
        </p:txBody>
      </p:sp>
      <p:grpSp>
        <p:nvGrpSpPr>
          <p:cNvPr id="6" name="Group 202"/>
          <p:cNvGrpSpPr/>
          <p:nvPr/>
        </p:nvGrpSpPr>
        <p:grpSpPr>
          <a:xfrm>
            <a:off x="7753771" y="3861048"/>
            <a:ext cx="344442" cy="500499"/>
            <a:chOff x="-1587" y="-1587"/>
            <a:chExt cx="4211637" cy="6119812"/>
          </a:xfrm>
          <a:solidFill>
            <a:schemeClr val="bg1"/>
          </a:solidFill>
        </p:grpSpPr>
        <p:sp>
          <p:nvSpPr>
            <p:cNvPr id="204" name="Freeform 39"/>
            <p:cNvSpPr>
              <a:spLocks noEditPoints="1"/>
            </p:cNvSpPr>
            <p:nvPr/>
          </p:nvSpPr>
          <p:spPr bwMode="auto">
            <a:xfrm>
              <a:off x="-1587" y="-1587"/>
              <a:ext cx="4211637" cy="6119812"/>
            </a:xfrm>
            <a:custGeom>
              <a:avLst/>
              <a:gdLst>
                <a:gd name="T0" fmla="*/ 560 w 1120"/>
                <a:gd name="T1" fmla="*/ 0 h 1629"/>
                <a:gd name="T2" fmla="*/ 0 w 1120"/>
                <a:gd name="T3" fmla="*/ 560 h 1629"/>
                <a:gd name="T4" fmla="*/ 256 w 1120"/>
                <a:gd name="T5" fmla="*/ 1174 h 1629"/>
                <a:gd name="T6" fmla="*/ 560 w 1120"/>
                <a:gd name="T7" fmla="*/ 1629 h 1629"/>
                <a:gd name="T8" fmla="*/ 864 w 1120"/>
                <a:gd name="T9" fmla="*/ 1175 h 1629"/>
                <a:gd name="T10" fmla="*/ 1120 w 1120"/>
                <a:gd name="T11" fmla="*/ 560 h 1629"/>
                <a:gd name="T12" fmla="*/ 560 w 1120"/>
                <a:gd name="T13" fmla="*/ 0 h 1629"/>
                <a:gd name="T14" fmla="*/ 692 w 1120"/>
                <a:gd name="T15" fmla="*/ 1383 h 1629"/>
                <a:gd name="T16" fmla="*/ 440 w 1120"/>
                <a:gd name="T17" fmla="*/ 1415 h 1629"/>
                <a:gd name="T18" fmla="*/ 409 w 1120"/>
                <a:gd name="T19" fmla="*/ 1319 h 1629"/>
                <a:gd name="T20" fmla="*/ 409 w 1120"/>
                <a:gd name="T21" fmla="*/ 1317 h 1629"/>
                <a:gd name="T22" fmla="*/ 724 w 1120"/>
                <a:gd name="T23" fmla="*/ 1278 h 1629"/>
                <a:gd name="T24" fmla="*/ 710 w 1120"/>
                <a:gd name="T25" fmla="*/ 1323 h 1629"/>
                <a:gd name="T26" fmla="*/ 692 w 1120"/>
                <a:gd name="T27" fmla="*/ 1383 h 1629"/>
                <a:gd name="T28" fmla="*/ 394 w 1120"/>
                <a:gd name="T29" fmla="*/ 1268 h 1629"/>
                <a:gd name="T30" fmla="*/ 363 w 1120"/>
                <a:gd name="T31" fmla="*/ 1171 h 1629"/>
                <a:gd name="T32" fmla="*/ 758 w 1120"/>
                <a:gd name="T33" fmla="*/ 1171 h 1629"/>
                <a:gd name="T34" fmla="*/ 740 w 1120"/>
                <a:gd name="T35" fmla="*/ 1225 h 1629"/>
                <a:gd name="T36" fmla="*/ 394 w 1120"/>
                <a:gd name="T37" fmla="*/ 1268 h 1629"/>
                <a:gd name="T38" fmla="*/ 560 w 1120"/>
                <a:gd name="T39" fmla="*/ 1527 h 1629"/>
                <a:gd name="T40" fmla="*/ 458 w 1120"/>
                <a:gd name="T41" fmla="*/ 1464 h 1629"/>
                <a:gd name="T42" fmla="*/ 674 w 1120"/>
                <a:gd name="T43" fmla="*/ 1437 h 1629"/>
                <a:gd name="T44" fmla="*/ 560 w 1120"/>
                <a:gd name="T45" fmla="*/ 1527 h 1629"/>
                <a:gd name="T46" fmla="*/ 798 w 1120"/>
                <a:gd name="T47" fmla="*/ 1069 h 1629"/>
                <a:gd name="T48" fmla="*/ 323 w 1120"/>
                <a:gd name="T49" fmla="*/ 1069 h 1629"/>
                <a:gd name="T50" fmla="*/ 237 w 1120"/>
                <a:gd name="T51" fmla="*/ 905 h 1629"/>
                <a:gd name="T52" fmla="*/ 102 w 1120"/>
                <a:gd name="T53" fmla="*/ 560 h 1629"/>
                <a:gd name="T54" fmla="*/ 560 w 1120"/>
                <a:gd name="T55" fmla="*/ 102 h 1629"/>
                <a:gd name="T56" fmla="*/ 1018 w 1120"/>
                <a:gd name="T57" fmla="*/ 560 h 1629"/>
                <a:gd name="T58" fmla="*/ 883 w 1120"/>
                <a:gd name="T59" fmla="*/ 906 h 1629"/>
                <a:gd name="T60" fmla="*/ 798 w 1120"/>
                <a:gd name="T61" fmla="*/ 106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0" h="1629">
                  <a:moveTo>
                    <a:pt x="560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765"/>
                    <a:pt x="188" y="983"/>
                    <a:pt x="256" y="1174"/>
                  </a:cubicBezTo>
                  <a:cubicBezTo>
                    <a:pt x="358" y="1459"/>
                    <a:pt x="347" y="1629"/>
                    <a:pt x="560" y="1629"/>
                  </a:cubicBezTo>
                  <a:cubicBezTo>
                    <a:pt x="776" y="1629"/>
                    <a:pt x="762" y="1459"/>
                    <a:pt x="864" y="1175"/>
                  </a:cubicBezTo>
                  <a:cubicBezTo>
                    <a:pt x="932" y="983"/>
                    <a:pt x="1120" y="764"/>
                    <a:pt x="1120" y="560"/>
                  </a:cubicBezTo>
                  <a:cubicBezTo>
                    <a:pt x="1120" y="251"/>
                    <a:pt x="869" y="0"/>
                    <a:pt x="560" y="0"/>
                  </a:cubicBezTo>
                  <a:close/>
                  <a:moveTo>
                    <a:pt x="692" y="1383"/>
                  </a:moveTo>
                  <a:cubicBezTo>
                    <a:pt x="440" y="1415"/>
                    <a:pt x="440" y="1415"/>
                    <a:pt x="440" y="1415"/>
                  </a:cubicBezTo>
                  <a:cubicBezTo>
                    <a:pt x="431" y="1389"/>
                    <a:pt x="421" y="1358"/>
                    <a:pt x="409" y="1319"/>
                  </a:cubicBezTo>
                  <a:cubicBezTo>
                    <a:pt x="409" y="1318"/>
                    <a:pt x="409" y="1318"/>
                    <a:pt x="409" y="1317"/>
                  </a:cubicBezTo>
                  <a:cubicBezTo>
                    <a:pt x="724" y="1278"/>
                    <a:pt x="724" y="1278"/>
                    <a:pt x="724" y="1278"/>
                  </a:cubicBezTo>
                  <a:cubicBezTo>
                    <a:pt x="719" y="1293"/>
                    <a:pt x="714" y="1309"/>
                    <a:pt x="710" y="1323"/>
                  </a:cubicBezTo>
                  <a:cubicBezTo>
                    <a:pt x="704" y="1346"/>
                    <a:pt x="698" y="1365"/>
                    <a:pt x="692" y="1383"/>
                  </a:cubicBezTo>
                  <a:close/>
                  <a:moveTo>
                    <a:pt x="394" y="1268"/>
                  </a:moveTo>
                  <a:cubicBezTo>
                    <a:pt x="385" y="1237"/>
                    <a:pt x="374" y="1205"/>
                    <a:pt x="363" y="1171"/>
                  </a:cubicBezTo>
                  <a:cubicBezTo>
                    <a:pt x="758" y="1171"/>
                    <a:pt x="758" y="1171"/>
                    <a:pt x="758" y="1171"/>
                  </a:cubicBezTo>
                  <a:cubicBezTo>
                    <a:pt x="752" y="1189"/>
                    <a:pt x="745" y="1208"/>
                    <a:pt x="740" y="1225"/>
                  </a:cubicBezTo>
                  <a:lnTo>
                    <a:pt x="394" y="1268"/>
                  </a:lnTo>
                  <a:close/>
                  <a:moveTo>
                    <a:pt x="560" y="1527"/>
                  </a:moveTo>
                  <a:cubicBezTo>
                    <a:pt x="508" y="1527"/>
                    <a:pt x="485" y="1521"/>
                    <a:pt x="458" y="1464"/>
                  </a:cubicBezTo>
                  <a:cubicBezTo>
                    <a:pt x="674" y="1437"/>
                    <a:pt x="674" y="1437"/>
                    <a:pt x="674" y="1437"/>
                  </a:cubicBezTo>
                  <a:cubicBezTo>
                    <a:pt x="643" y="1521"/>
                    <a:pt x="620" y="1527"/>
                    <a:pt x="560" y="1527"/>
                  </a:cubicBezTo>
                  <a:close/>
                  <a:moveTo>
                    <a:pt x="798" y="1069"/>
                  </a:moveTo>
                  <a:cubicBezTo>
                    <a:pt x="323" y="1069"/>
                    <a:pt x="323" y="1069"/>
                    <a:pt x="323" y="1069"/>
                  </a:cubicBezTo>
                  <a:cubicBezTo>
                    <a:pt x="297" y="1014"/>
                    <a:pt x="267" y="959"/>
                    <a:pt x="237" y="905"/>
                  </a:cubicBezTo>
                  <a:cubicBezTo>
                    <a:pt x="170" y="786"/>
                    <a:pt x="102" y="664"/>
                    <a:pt x="102" y="560"/>
                  </a:cubicBezTo>
                  <a:cubicBezTo>
                    <a:pt x="102" y="307"/>
                    <a:pt x="307" y="102"/>
                    <a:pt x="560" y="102"/>
                  </a:cubicBezTo>
                  <a:cubicBezTo>
                    <a:pt x="813" y="102"/>
                    <a:pt x="1018" y="307"/>
                    <a:pt x="1018" y="560"/>
                  </a:cubicBezTo>
                  <a:cubicBezTo>
                    <a:pt x="1018" y="663"/>
                    <a:pt x="949" y="786"/>
                    <a:pt x="883" y="906"/>
                  </a:cubicBezTo>
                  <a:cubicBezTo>
                    <a:pt x="853" y="960"/>
                    <a:pt x="823" y="1014"/>
                    <a:pt x="798" y="10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957263" y="955675"/>
              <a:ext cx="1239837" cy="1239837"/>
            </a:xfrm>
            <a:custGeom>
              <a:avLst/>
              <a:gdLst>
                <a:gd name="T0" fmla="*/ 305 w 330"/>
                <a:gd name="T1" fmla="*/ 0 h 330"/>
                <a:gd name="T2" fmla="*/ 0 w 330"/>
                <a:gd name="T3" fmla="*/ 305 h 330"/>
                <a:gd name="T4" fmla="*/ 25 w 330"/>
                <a:gd name="T5" fmla="*/ 330 h 330"/>
                <a:gd name="T6" fmla="*/ 50 w 330"/>
                <a:gd name="T7" fmla="*/ 305 h 330"/>
                <a:gd name="T8" fmla="*/ 305 w 330"/>
                <a:gd name="T9" fmla="*/ 50 h 330"/>
                <a:gd name="T10" fmla="*/ 330 w 330"/>
                <a:gd name="T11" fmla="*/ 25 h 330"/>
                <a:gd name="T12" fmla="*/ 305 w 330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305" y="0"/>
                  </a:moveTo>
                  <a:cubicBezTo>
                    <a:pt x="137" y="0"/>
                    <a:pt x="0" y="137"/>
                    <a:pt x="0" y="305"/>
                  </a:cubicBezTo>
                  <a:cubicBezTo>
                    <a:pt x="0" y="319"/>
                    <a:pt x="11" y="330"/>
                    <a:pt x="25" y="330"/>
                  </a:cubicBezTo>
                  <a:cubicBezTo>
                    <a:pt x="39" y="330"/>
                    <a:pt x="50" y="319"/>
                    <a:pt x="50" y="305"/>
                  </a:cubicBezTo>
                  <a:cubicBezTo>
                    <a:pt x="50" y="165"/>
                    <a:pt x="165" y="50"/>
                    <a:pt x="305" y="50"/>
                  </a:cubicBezTo>
                  <a:cubicBezTo>
                    <a:pt x="319" y="50"/>
                    <a:pt x="330" y="39"/>
                    <a:pt x="330" y="25"/>
                  </a:cubicBezTo>
                  <a:cubicBezTo>
                    <a:pt x="330" y="11"/>
                    <a:pt x="319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05"/>
          <p:cNvGrpSpPr/>
          <p:nvPr/>
        </p:nvGrpSpPr>
        <p:grpSpPr>
          <a:xfrm>
            <a:off x="8293332" y="3191200"/>
            <a:ext cx="375061" cy="374912"/>
            <a:chOff x="0" y="1588"/>
            <a:chExt cx="4016375" cy="4014787"/>
          </a:xfrm>
          <a:solidFill>
            <a:schemeClr val="bg1"/>
          </a:solidFill>
        </p:grpSpPr>
        <p:sp>
          <p:nvSpPr>
            <p:cNvPr id="207" name="Freeform 48"/>
            <p:cNvSpPr>
              <a:spLocks noEditPoints="1"/>
            </p:cNvSpPr>
            <p:nvPr/>
          </p:nvSpPr>
          <p:spPr bwMode="auto">
            <a:xfrm>
              <a:off x="0" y="1588"/>
              <a:ext cx="4016375" cy="4014787"/>
            </a:xfrm>
            <a:custGeom>
              <a:avLst/>
              <a:gdLst>
                <a:gd name="T0" fmla="*/ 690 w 1068"/>
                <a:gd name="T1" fmla="*/ 335 h 1068"/>
                <a:gd name="T2" fmla="*/ 534 w 1068"/>
                <a:gd name="T3" fmla="*/ 0 h 1068"/>
                <a:gd name="T4" fmla="*/ 301 w 1068"/>
                <a:gd name="T5" fmla="*/ 342 h 1068"/>
                <a:gd name="T6" fmla="*/ 267 w 1068"/>
                <a:gd name="T7" fmla="*/ 360 h 1068"/>
                <a:gd name="T8" fmla="*/ 100 w 1068"/>
                <a:gd name="T9" fmla="*/ 334 h 1068"/>
                <a:gd name="T10" fmla="*/ 0 w 1068"/>
                <a:gd name="T11" fmla="*/ 968 h 1068"/>
                <a:gd name="T12" fmla="*/ 201 w 1068"/>
                <a:gd name="T13" fmla="*/ 1068 h 1068"/>
                <a:gd name="T14" fmla="*/ 291 w 1068"/>
                <a:gd name="T15" fmla="*/ 1011 h 1068"/>
                <a:gd name="T16" fmla="*/ 301 w 1068"/>
                <a:gd name="T17" fmla="*/ 1013 h 1068"/>
                <a:gd name="T18" fmla="*/ 635 w 1068"/>
                <a:gd name="T19" fmla="*/ 1068 h 1068"/>
                <a:gd name="T20" fmla="*/ 937 w 1068"/>
                <a:gd name="T21" fmla="*/ 1004 h 1068"/>
                <a:gd name="T22" fmla="*/ 952 w 1068"/>
                <a:gd name="T23" fmla="*/ 909 h 1068"/>
                <a:gd name="T24" fmla="*/ 1007 w 1068"/>
                <a:gd name="T25" fmla="*/ 732 h 1068"/>
                <a:gd name="T26" fmla="*/ 1039 w 1068"/>
                <a:gd name="T27" fmla="*/ 560 h 1068"/>
                <a:gd name="T28" fmla="*/ 1068 w 1068"/>
                <a:gd name="T29" fmla="*/ 481 h 1068"/>
                <a:gd name="T30" fmla="*/ 974 w 1068"/>
                <a:gd name="T31" fmla="*/ 349 h 1068"/>
                <a:gd name="T32" fmla="*/ 201 w 1068"/>
                <a:gd name="T33" fmla="*/ 1001 h 1068"/>
                <a:gd name="T34" fmla="*/ 67 w 1068"/>
                <a:gd name="T35" fmla="*/ 968 h 1068"/>
                <a:gd name="T36" fmla="*/ 100 w 1068"/>
                <a:gd name="T37" fmla="*/ 401 h 1068"/>
                <a:gd name="T38" fmla="*/ 234 w 1068"/>
                <a:gd name="T39" fmla="*/ 434 h 1068"/>
                <a:gd name="T40" fmla="*/ 1001 w 1068"/>
                <a:gd name="T41" fmla="*/ 485 h 1068"/>
                <a:gd name="T42" fmla="*/ 868 w 1068"/>
                <a:gd name="T43" fmla="*/ 534 h 1068"/>
                <a:gd name="T44" fmla="*/ 868 w 1068"/>
                <a:gd name="T45" fmla="*/ 567 h 1068"/>
                <a:gd name="T46" fmla="*/ 986 w 1068"/>
                <a:gd name="T47" fmla="*/ 629 h 1068"/>
                <a:gd name="T48" fmla="*/ 835 w 1068"/>
                <a:gd name="T49" fmla="*/ 701 h 1068"/>
                <a:gd name="T50" fmla="*/ 835 w 1068"/>
                <a:gd name="T51" fmla="*/ 734 h 1068"/>
                <a:gd name="T52" fmla="*/ 944 w 1068"/>
                <a:gd name="T53" fmla="*/ 803 h 1068"/>
                <a:gd name="T54" fmla="*/ 801 w 1068"/>
                <a:gd name="T55" fmla="*/ 868 h 1068"/>
                <a:gd name="T56" fmla="*/ 801 w 1068"/>
                <a:gd name="T57" fmla="*/ 901 h 1068"/>
                <a:gd name="T58" fmla="*/ 888 w 1068"/>
                <a:gd name="T59" fmla="*/ 948 h 1068"/>
                <a:gd name="T60" fmla="*/ 818 w 1068"/>
                <a:gd name="T61" fmla="*/ 1001 h 1068"/>
                <a:gd name="T62" fmla="*/ 450 w 1068"/>
                <a:gd name="T63" fmla="*/ 980 h 1068"/>
                <a:gd name="T64" fmla="*/ 268 w 1068"/>
                <a:gd name="T65" fmla="*/ 914 h 1068"/>
                <a:gd name="T66" fmla="*/ 294 w 1068"/>
                <a:gd name="T67" fmla="*/ 418 h 1068"/>
                <a:gd name="T68" fmla="*/ 501 w 1068"/>
                <a:gd name="T69" fmla="*/ 100 h 1068"/>
                <a:gd name="T70" fmla="*/ 632 w 1068"/>
                <a:gd name="T71" fmla="*/ 225 h 1068"/>
                <a:gd name="T72" fmla="*/ 962 w 1068"/>
                <a:gd name="T73" fmla="*/ 413 h 1068"/>
                <a:gd name="T74" fmla="*/ 1001 w 1068"/>
                <a:gd name="T75" fmla="*/ 48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8" h="1068">
                  <a:moveTo>
                    <a:pt x="974" y="349"/>
                  </a:moveTo>
                  <a:cubicBezTo>
                    <a:pt x="932" y="339"/>
                    <a:pt x="834" y="339"/>
                    <a:pt x="690" y="335"/>
                  </a:cubicBezTo>
                  <a:cubicBezTo>
                    <a:pt x="697" y="304"/>
                    <a:pt x="699" y="275"/>
                    <a:pt x="699" y="225"/>
                  </a:cubicBezTo>
                  <a:cubicBezTo>
                    <a:pt x="699" y="105"/>
                    <a:pt x="611" y="0"/>
                    <a:pt x="534" y="0"/>
                  </a:cubicBezTo>
                  <a:cubicBezTo>
                    <a:pt x="480" y="0"/>
                    <a:pt x="435" y="45"/>
                    <a:pt x="434" y="99"/>
                  </a:cubicBezTo>
                  <a:cubicBezTo>
                    <a:pt x="433" y="167"/>
                    <a:pt x="413" y="283"/>
                    <a:pt x="301" y="342"/>
                  </a:cubicBezTo>
                  <a:cubicBezTo>
                    <a:pt x="292" y="346"/>
                    <a:pt x="269" y="357"/>
                    <a:pt x="265" y="35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50" y="345"/>
                    <a:pt x="225" y="334"/>
                    <a:pt x="201" y="334"/>
                  </a:cubicBezTo>
                  <a:cubicBezTo>
                    <a:pt x="100" y="334"/>
                    <a:pt x="100" y="334"/>
                    <a:pt x="100" y="334"/>
                  </a:cubicBezTo>
                  <a:cubicBezTo>
                    <a:pt x="45" y="334"/>
                    <a:pt x="0" y="379"/>
                    <a:pt x="0" y="434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0" y="1023"/>
                    <a:pt x="45" y="1068"/>
                    <a:pt x="100" y="1068"/>
                  </a:cubicBezTo>
                  <a:cubicBezTo>
                    <a:pt x="201" y="1068"/>
                    <a:pt x="201" y="1068"/>
                    <a:pt x="201" y="1068"/>
                  </a:cubicBezTo>
                  <a:cubicBezTo>
                    <a:pt x="240" y="1068"/>
                    <a:pt x="273" y="1044"/>
                    <a:pt x="290" y="1010"/>
                  </a:cubicBezTo>
                  <a:cubicBezTo>
                    <a:pt x="290" y="1011"/>
                    <a:pt x="291" y="1011"/>
                    <a:pt x="291" y="1011"/>
                  </a:cubicBezTo>
                  <a:cubicBezTo>
                    <a:pt x="293" y="1011"/>
                    <a:pt x="296" y="1012"/>
                    <a:pt x="299" y="1013"/>
                  </a:cubicBezTo>
                  <a:cubicBezTo>
                    <a:pt x="300" y="1013"/>
                    <a:pt x="300" y="1013"/>
                    <a:pt x="301" y="1013"/>
                  </a:cubicBezTo>
                  <a:cubicBezTo>
                    <a:pt x="320" y="1018"/>
                    <a:pt x="357" y="1027"/>
                    <a:pt x="436" y="1045"/>
                  </a:cubicBezTo>
                  <a:cubicBezTo>
                    <a:pt x="453" y="1049"/>
                    <a:pt x="542" y="1068"/>
                    <a:pt x="635" y="1068"/>
                  </a:cubicBezTo>
                  <a:cubicBezTo>
                    <a:pt x="818" y="1068"/>
                    <a:pt x="818" y="1068"/>
                    <a:pt x="818" y="1068"/>
                  </a:cubicBezTo>
                  <a:cubicBezTo>
                    <a:pt x="873" y="1068"/>
                    <a:pt x="913" y="1047"/>
                    <a:pt x="937" y="1004"/>
                  </a:cubicBezTo>
                  <a:cubicBezTo>
                    <a:pt x="938" y="1003"/>
                    <a:pt x="945" y="988"/>
                    <a:pt x="952" y="968"/>
                  </a:cubicBezTo>
                  <a:cubicBezTo>
                    <a:pt x="956" y="952"/>
                    <a:pt x="958" y="931"/>
                    <a:pt x="952" y="909"/>
                  </a:cubicBezTo>
                  <a:cubicBezTo>
                    <a:pt x="988" y="884"/>
                    <a:pt x="1000" y="847"/>
                    <a:pt x="1007" y="823"/>
                  </a:cubicBezTo>
                  <a:cubicBezTo>
                    <a:pt x="1020" y="783"/>
                    <a:pt x="1016" y="753"/>
                    <a:pt x="1007" y="732"/>
                  </a:cubicBezTo>
                  <a:cubicBezTo>
                    <a:pt x="1027" y="713"/>
                    <a:pt x="1045" y="684"/>
                    <a:pt x="1052" y="640"/>
                  </a:cubicBezTo>
                  <a:cubicBezTo>
                    <a:pt x="1056" y="612"/>
                    <a:pt x="1052" y="584"/>
                    <a:pt x="1039" y="560"/>
                  </a:cubicBezTo>
                  <a:cubicBezTo>
                    <a:pt x="1058" y="539"/>
                    <a:pt x="1066" y="513"/>
                    <a:pt x="1067" y="488"/>
                  </a:cubicBezTo>
                  <a:cubicBezTo>
                    <a:pt x="1068" y="481"/>
                    <a:pt x="1068" y="481"/>
                    <a:pt x="1068" y="481"/>
                  </a:cubicBezTo>
                  <a:cubicBezTo>
                    <a:pt x="1068" y="476"/>
                    <a:pt x="1068" y="474"/>
                    <a:pt x="1068" y="464"/>
                  </a:cubicBezTo>
                  <a:cubicBezTo>
                    <a:pt x="1068" y="422"/>
                    <a:pt x="1039" y="368"/>
                    <a:pt x="974" y="349"/>
                  </a:cubicBezTo>
                  <a:close/>
                  <a:moveTo>
                    <a:pt x="234" y="968"/>
                  </a:moveTo>
                  <a:cubicBezTo>
                    <a:pt x="234" y="986"/>
                    <a:pt x="219" y="1001"/>
                    <a:pt x="201" y="1001"/>
                  </a:cubicBezTo>
                  <a:cubicBezTo>
                    <a:pt x="100" y="1001"/>
                    <a:pt x="100" y="1001"/>
                    <a:pt x="100" y="1001"/>
                  </a:cubicBezTo>
                  <a:cubicBezTo>
                    <a:pt x="82" y="1001"/>
                    <a:pt x="67" y="986"/>
                    <a:pt x="67" y="968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7" y="415"/>
                    <a:pt x="82" y="401"/>
                    <a:pt x="100" y="401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19" y="401"/>
                    <a:pt x="234" y="415"/>
                    <a:pt x="234" y="434"/>
                  </a:cubicBezTo>
                  <a:lnTo>
                    <a:pt x="234" y="968"/>
                  </a:lnTo>
                  <a:close/>
                  <a:moveTo>
                    <a:pt x="1001" y="485"/>
                  </a:moveTo>
                  <a:cubicBezTo>
                    <a:pt x="1000" y="502"/>
                    <a:pt x="993" y="534"/>
                    <a:pt x="935" y="534"/>
                  </a:cubicBezTo>
                  <a:cubicBezTo>
                    <a:pt x="885" y="534"/>
                    <a:pt x="868" y="534"/>
                    <a:pt x="868" y="534"/>
                  </a:cubicBezTo>
                  <a:cubicBezTo>
                    <a:pt x="859" y="534"/>
                    <a:pt x="851" y="541"/>
                    <a:pt x="851" y="551"/>
                  </a:cubicBezTo>
                  <a:cubicBezTo>
                    <a:pt x="851" y="560"/>
                    <a:pt x="859" y="567"/>
                    <a:pt x="868" y="567"/>
                  </a:cubicBezTo>
                  <a:cubicBezTo>
                    <a:pt x="868" y="567"/>
                    <a:pt x="883" y="567"/>
                    <a:pt x="933" y="567"/>
                  </a:cubicBezTo>
                  <a:cubicBezTo>
                    <a:pt x="983" y="567"/>
                    <a:pt x="989" y="609"/>
                    <a:pt x="986" y="629"/>
                  </a:cubicBezTo>
                  <a:cubicBezTo>
                    <a:pt x="982" y="654"/>
                    <a:pt x="970" y="701"/>
                    <a:pt x="914" y="701"/>
                  </a:cubicBezTo>
                  <a:cubicBezTo>
                    <a:pt x="858" y="701"/>
                    <a:pt x="835" y="701"/>
                    <a:pt x="835" y="701"/>
                  </a:cubicBezTo>
                  <a:cubicBezTo>
                    <a:pt x="825" y="701"/>
                    <a:pt x="818" y="708"/>
                    <a:pt x="818" y="718"/>
                  </a:cubicBezTo>
                  <a:cubicBezTo>
                    <a:pt x="818" y="727"/>
                    <a:pt x="825" y="734"/>
                    <a:pt x="835" y="734"/>
                  </a:cubicBezTo>
                  <a:cubicBezTo>
                    <a:pt x="835" y="734"/>
                    <a:pt x="874" y="734"/>
                    <a:pt x="900" y="734"/>
                  </a:cubicBezTo>
                  <a:cubicBezTo>
                    <a:pt x="957" y="734"/>
                    <a:pt x="952" y="777"/>
                    <a:pt x="944" y="803"/>
                  </a:cubicBezTo>
                  <a:cubicBezTo>
                    <a:pt x="933" y="837"/>
                    <a:pt x="926" y="868"/>
                    <a:pt x="856" y="868"/>
                  </a:cubicBezTo>
                  <a:cubicBezTo>
                    <a:pt x="831" y="868"/>
                    <a:pt x="801" y="868"/>
                    <a:pt x="801" y="868"/>
                  </a:cubicBezTo>
                  <a:cubicBezTo>
                    <a:pt x="792" y="868"/>
                    <a:pt x="784" y="875"/>
                    <a:pt x="784" y="884"/>
                  </a:cubicBezTo>
                  <a:cubicBezTo>
                    <a:pt x="784" y="894"/>
                    <a:pt x="792" y="901"/>
                    <a:pt x="801" y="901"/>
                  </a:cubicBezTo>
                  <a:cubicBezTo>
                    <a:pt x="801" y="901"/>
                    <a:pt x="824" y="901"/>
                    <a:pt x="853" y="901"/>
                  </a:cubicBezTo>
                  <a:cubicBezTo>
                    <a:pt x="890" y="901"/>
                    <a:pt x="892" y="936"/>
                    <a:pt x="888" y="948"/>
                  </a:cubicBezTo>
                  <a:cubicBezTo>
                    <a:pt x="884" y="962"/>
                    <a:pt x="879" y="972"/>
                    <a:pt x="878" y="972"/>
                  </a:cubicBezTo>
                  <a:cubicBezTo>
                    <a:pt x="868" y="990"/>
                    <a:pt x="852" y="1001"/>
                    <a:pt x="818" y="1001"/>
                  </a:cubicBezTo>
                  <a:cubicBezTo>
                    <a:pt x="635" y="1001"/>
                    <a:pt x="635" y="1001"/>
                    <a:pt x="635" y="1001"/>
                  </a:cubicBezTo>
                  <a:cubicBezTo>
                    <a:pt x="544" y="1001"/>
                    <a:pt x="453" y="980"/>
                    <a:pt x="450" y="980"/>
                  </a:cubicBezTo>
                  <a:cubicBezTo>
                    <a:pt x="312" y="948"/>
                    <a:pt x="304" y="946"/>
                    <a:pt x="296" y="943"/>
                  </a:cubicBezTo>
                  <a:cubicBezTo>
                    <a:pt x="296" y="943"/>
                    <a:pt x="268" y="938"/>
                    <a:pt x="268" y="914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7" y="437"/>
                    <a:pt x="277" y="423"/>
                    <a:pt x="294" y="418"/>
                  </a:cubicBezTo>
                  <a:cubicBezTo>
                    <a:pt x="296" y="417"/>
                    <a:pt x="299" y="416"/>
                    <a:pt x="301" y="415"/>
                  </a:cubicBezTo>
                  <a:cubicBezTo>
                    <a:pt x="453" y="352"/>
                    <a:pt x="500" y="214"/>
                    <a:pt x="501" y="100"/>
                  </a:cubicBezTo>
                  <a:cubicBezTo>
                    <a:pt x="501" y="84"/>
                    <a:pt x="513" y="67"/>
                    <a:pt x="534" y="67"/>
                  </a:cubicBezTo>
                  <a:cubicBezTo>
                    <a:pt x="570" y="67"/>
                    <a:pt x="632" y="138"/>
                    <a:pt x="632" y="225"/>
                  </a:cubicBezTo>
                  <a:cubicBezTo>
                    <a:pt x="632" y="304"/>
                    <a:pt x="629" y="318"/>
                    <a:pt x="601" y="401"/>
                  </a:cubicBezTo>
                  <a:cubicBezTo>
                    <a:pt x="935" y="401"/>
                    <a:pt x="932" y="405"/>
                    <a:pt x="962" y="413"/>
                  </a:cubicBezTo>
                  <a:cubicBezTo>
                    <a:pt x="998" y="423"/>
                    <a:pt x="1002" y="454"/>
                    <a:pt x="1002" y="464"/>
                  </a:cubicBezTo>
                  <a:cubicBezTo>
                    <a:pt x="1002" y="476"/>
                    <a:pt x="1001" y="474"/>
                    <a:pt x="1001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8" name="Freeform 49"/>
            <p:cNvSpPr>
              <a:spLocks noEditPoints="1"/>
            </p:cNvSpPr>
            <p:nvPr/>
          </p:nvSpPr>
          <p:spPr bwMode="auto">
            <a:xfrm>
              <a:off x="376238" y="3263900"/>
              <a:ext cx="379413" cy="376237"/>
            </a:xfrm>
            <a:custGeom>
              <a:avLst/>
              <a:gdLst>
                <a:gd name="T0" fmla="*/ 50 w 101"/>
                <a:gd name="T1" fmla="*/ 0 h 100"/>
                <a:gd name="T2" fmla="*/ 0 w 101"/>
                <a:gd name="T3" fmla="*/ 50 h 100"/>
                <a:gd name="T4" fmla="*/ 50 w 101"/>
                <a:gd name="T5" fmla="*/ 100 h 100"/>
                <a:gd name="T6" fmla="*/ 101 w 101"/>
                <a:gd name="T7" fmla="*/ 50 h 100"/>
                <a:gd name="T8" fmla="*/ 50 w 101"/>
                <a:gd name="T9" fmla="*/ 0 h 100"/>
                <a:gd name="T10" fmla="*/ 50 w 101"/>
                <a:gd name="T11" fmla="*/ 67 h 100"/>
                <a:gd name="T12" fmla="*/ 34 w 101"/>
                <a:gd name="T13" fmla="*/ 50 h 100"/>
                <a:gd name="T14" fmla="*/ 50 w 101"/>
                <a:gd name="T15" fmla="*/ 33 h 100"/>
                <a:gd name="T16" fmla="*/ 67 w 101"/>
                <a:gd name="T17" fmla="*/ 50 h 100"/>
                <a:gd name="T18" fmla="*/ 50 w 101"/>
                <a:gd name="T1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100"/>
                    <a:pt x="50" y="100"/>
                  </a:cubicBezTo>
                  <a:cubicBezTo>
                    <a:pt x="78" y="100"/>
                    <a:pt x="101" y="77"/>
                    <a:pt x="101" y="50"/>
                  </a:cubicBezTo>
                  <a:cubicBezTo>
                    <a:pt x="101" y="22"/>
                    <a:pt x="78" y="0"/>
                    <a:pt x="50" y="0"/>
                  </a:cubicBezTo>
                  <a:close/>
                  <a:moveTo>
                    <a:pt x="50" y="67"/>
                  </a:moveTo>
                  <a:cubicBezTo>
                    <a:pt x="41" y="67"/>
                    <a:pt x="34" y="59"/>
                    <a:pt x="34" y="50"/>
                  </a:cubicBezTo>
                  <a:cubicBezTo>
                    <a:pt x="34" y="41"/>
                    <a:pt x="41" y="33"/>
                    <a:pt x="50" y="33"/>
                  </a:cubicBezTo>
                  <a:cubicBezTo>
                    <a:pt x="60" y="33"/>
                    <a:pt x="67" y="41"/>
                    <a:pt x="67" y="50"/>
                  </a:cubicBezTo>
                  <a:cubicBezTo>
                    <a:pt x="67" y="59"/>
                    <a:pt x="60" y="67"/>
                    <a:pt x="5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208"/>
          <p:cNvGrpSpPr/>
          <p:nvPr/>
        </p:nvGrpSpPr>
        <p:grpSpPr>
          <a:xfrm>
            <a:off x="4197781" y="1928179"/>
            <a:ext cx="460440" cy="397165"/>
            <a:chOff x="-122237" y="-128588"/>
            <a:chExt cx="4632324" cy="3995738"/>
          </a:xfrm>
          <a:solidFill>
            <a:schemeClr val="bg1"/>
          </a:solidFill>
        </p:grpSpPr>
        <p:sp>
          <p:nvSpPr>
            <p:cNvPr id="210" name="Freeform 34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1" name="Freeform 35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12" name="Freeform 211"/>
          <p:cNvSpPr>
            <a:spLocks noEditPoints="1"/>
          </p:cNvSpPr>
          <p:nvPr/>
        </p:nvSpPr>
        <p:spPr bwMode="auto">
          <a:xfrm>
            <a:off x="3338388" y="3271110"/>
            <a:ext cx="413397" cy="310281"/>
          </a:xfrm>
          <a:custGeom>
            <a:avLst/>
            <a:gdLst>
              <a:gd name="T0" fmla="*/ 925 w 1124"/>
              <a:gd name="T1" fmla="*/ 21 h 843"/>
              <a:gd name="T2" fmla="*/ 249 w 1124"/>
              <a:gd name="T3" fmla="*/ 0 h 843"/>
              <a:gd name="T4" fmla="*/ 21 w 1124"/>
              <a:gd name="T5" fmla="*/ 199 h 843"/>
              <a:gd name="T6" fmla="*/ 18 w 1124"/>
              <a:gd name="T7" fmla="*/ 295 h 843"/>
              <a:gd name="T8" fmla="*/ 562 w 1124"/>
              <a:gd name="T9" fmla="*/ 843 h 843"/>
              <a:gd name="T10" fmla="*/ 1106 w 1124"/>
              <a:gd name="T11" fmla="*/ 295 h 843"/>
              <a:gd name="T12" fmla="*/ 1103 w 1124"/>
              <a:gd name="T13" fmla="*/ 199 h 843"/>
              <a:gd name="T14" fmla="*/ 484 w 1124"/>
              <a:gd name="T15" fmla="*/ 246 h 843"/>
              <a:gd name="T16" fmla="*/ 640 w 1124"/>
              <a:gd name="T17" fmla="*/ 246 h 843"/>
              <a:gd name="T18" fmla="*/ 685 w 1124"/>
              <a:gd name="T19" fmla="*/ 78 h 843"/>
              <a:gd name="T20" fmla="*/ 667 w 1124"/>
              <a:gd name="T21" fmla="*/ 223 h 843"/>
              <a:gd name="T22" fmla="*/ 457 w 1124"/>
              <a:gd name="T23" fmla="*/ 223 h 843"/>
              <a:gd name="T24" fmla="*/ 439 w 1124"/>
              <a:gd name="T25" fmla="*/ 78 h 843"/>
              <a:gd name="T26" fmla="*/ 457 w 1124"/>
              <a:gd name="T27" fmla="*/ 223 h 843"/>
              <a:gd name="T28" fmla="*/ 562 w 1124"/>
              <a:gd name="T29" fmla="*/ 718 h 843"/>
              <a:gd name="T30" fmla="*/ 649 w 1124"/>
              <a:gd name="T31" fmla="*/ 281 h 843"/>
              <a:gd name="T32" fmla="*/ 858 w 1124"/>
              <a:gd name="T33" fmla="*/ 281 h 843"/>
              <a:gd name="T34" fmla="*/ 685 w 1124"/>
              <a:gd name="T35" fmla="*/ 281 h 843"/>
              <a:gd name="T36" fmla="*/ 781 w 1124"/>
              <a:gd name="T37" fmla="*/ 174 h 843"/>
              <a:gd name="T38" fmla="*/ 695 w 1124"/>
              <a:gd name="T39" fmla="*/ 246 h 843"/>
              <a:gd name="T40" fmla="*/ 851 w 1124"/>
              <a:gd name="T41" fmla="*/ 70 h 843"/>
              <a:gd name="T42" fmla="*/ 727 w 1124"/>
              <a:gd name="T43" fmla="*/ 70 h 843"/>
              <a:gd name="T44" fmla="*/ 484 w 1124"/>
              <a:gd name="T45" fmla="*/ 70 h 843"/>
              <a:gd name="T46" fmla="*/ 562 w 1124"/>
              <a:gd name="T47" fmla="*/ 135 h 843"/>
              <a:gd name="T48" fmla="*/ 273 w 1124"/>
              <a:gd name="T49" fmla="*/ 70 h 843"/>
              <a:gd name="T50" fmla="*/ 341 w 1124"/>
              <a:gd name="T51" fmla="*/ 126 h 843"/>
              <a:gd name="T52" fmla="*/ 429 w 1124"/>
              <a:gd name="T53" fmla="*/ 246 h 843"/>
              <a:gd name="T54" fmla="*/ 343 w 1124"/>
              <a:gd name="T55" fmla="*/ 174 h 843"/>
              <a:gd name="T56" fmla="*/ 525 w 1124"/>
              <a:gd name="T57" fmla="*/ 712 h 843"/>
              <a:gd name="T58" fmla="*/ 439 w 1124"/>
              <a:gd name="T59" fmla="*/ 281 h 843"/>
              <a:gd name="T60" fmla="*/ 101 w 1124"/>
              <a:gd name="T61" fmla="*/ 281 h 843"/>
              <a:gd name="T62" fmla="*/ 446 w 1124"/>
              <a:gd name="T63" fmla="*/ 649 h 843"/>
              <a:gd name="T64" fmla="*/ 1023 w 1124"/>
              <a:gd name="T65" fmla="*/ 281 h 843"/>
              <a:gd name="T66" fmla="*/ 899 w 1124"/>
              <a:gd name="T67" fmla="*/ 281 h 843"/>
              <a:gd name="T68" fmla="*/ 808 w 1124"/>
              <a:gd name="T69" fmla="*/ 151 h 843"/>
              <a:gd name="T70" fmla="*/ 1051 w 1124"/>
              <a:gd name="T71" fmla="*/ 246 h 843"/>
              <a:gd name="T72" fmla="*/ 235 w 1124"/>
              <a:gd name="T73" fmla="*/ 84 h 843"/>
              <a:gd name="T74" fmla="*/ 221 w 1124"/>
              <a:gd name="T75" fmla="*/ 246 h 843"/>
              <a:gd name="T76" fmla="*/ 235 w 1124"/>
              <a:gd name="T77" fmla="*/ 8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4" h="843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0" name="Freeform 14"/>
          <p:cNvSpPr>
            <a:spLocks noEditPoints="1"/>
          </p:cNvSpPr>
          <p:nvPr/>
        </p:nvSpPr>
        <p:spPr bwMode="auto">
          <a:xfrm>
            <a:off x="7393731" y="1844824"/>
            <a:ext cx="504056" cy="642225"/>
          </a:xfrm>
          <a:custGeom>
            <a:avLst/>
            <a:gdLst>
              <a:gd name="T0" fmla="*/ 434 w 688"/>
              <a:gd name="T1" fmla="*/ 77 h 688"/>
              <a:gd name="T2" fmla="*/ 284 w 688"/>
              <a:gd name="T3" fmla="*/ 194 h 688"/>
              <a:gd name="T4" fmla="*/ 175 w 688"/>
              <a:gd name="T5" fmla="*/ 194 h 688"/>
              <a:gd name="T6" fmla="*/ 0 w 688"/>
              <a:gd name="T7" fmla="*/ 301 h 688"/>
              <a:gd name="T8" fmla="*/ 129 w 688"/>
              <a:gd name="T9" fmla="*/ 452 h 688"/>
              <a:gd name="T10" fmla="*/ 172 w 688"/>
              <a:gd name="T11" fmla="*/ 688 h 688"/>
              <a:gd name="T12" fmla="*/ 301 w 688"/>
              <a:gd name="T13" fmla="*/ 645 h 688"/>
              <a:gd name="T14" fmla="*/ 279 w 688"/>
              <a:gd name="T15" fmla="*/ 581 h 688"/>
              <a:gd name="T16" fmla="*/ 280 w 688"/>
              <a:gd name="T17" fmla="*/ 429 h 688"/>
              <a:gd name="T18" fmla="*/ 283 w 688"/>
              <a:gd name="T19" fmla="*/ 418 h 688"/>
              <a:gd name="T20" fmla="*/ 290 w 688"/>
              <a:gd name="T21" fmla="*/ 412 h 688"/>
              <a:gd name="T22" fmla="*/ 296 w 688"/>
              <a:gd name="T23" fmla="*/ 410 h 688"/>
              <a:gd name="T24" fmla="*/ 434 w 688"/>
              <a:gd name="T25" fmla="*/ 525 h 688"/>
              <a:gd name="T26" fmla="*/ 688 w 688"/>
              <a:gd name="T27" fmla="*/ 301 h 688"/>
              <a:gd name="T28" fmla="*/ 430 w 688"/>
              <a:gd name="T29" fmla="*/ 301 h 688"/>
              <a:gd name="T30" fmla="*/ 495 w 688"/>
              <a:gd name="T31" fmla="*/ 237 h 688"/>
              <a:gd name="T32" fmla="*/ 495 w 688"/>
              <a:gd name="T33" fmla="*/ 366 h 688"/>
              <a:gd name="T34" fmla="*/ 430 w 688"/>
              <a:gd name="T35" fmla="*/ 301 h 688"/>
              <a:gd name="T36" fmla="*/ 86 w 688"/>
              <a:gd name="T37" fmla="*/ 237 h 688"/>
              <a:gd name="T38" fmla="*/ 215 w 688"/>
              <a:gd name="T39" fmla="*/ 301 h 688"/>
              <a:gd name="T40" fmla="*/ 86 w 688"/>
              <a:gd name="T41" fmla="*/ 366 h 688"/>
              <a:gd name="T42" fmla="*/ 258 w 688"/>
              <a:gd name="T43" fmla="*/ 645 h 688"/>
              <a:gd name="T44" fmla="*/ 172 w 688"/>
              <a:gd name="T45" fmla="*/ 452 h 688"/>
              <a:gd name="T46" fmla="*/ 175 w 688"/>
              <a:gd name="T47" fmla="*/ 409 h 688"/>
              <a:gd name="T48" fmla="*/ 240 w 688"/>
              <a:gd name="T49" fmla="*/ 409 h 688"/>
              <a:gd name="T50" fmla="*/ 236 w 688"/>
              <a:gd name="T51" fmla="*/ 581 h 688"/>
              <a:gd name="T52" fmla="*/ 258 w 688"/>
              <a:gd name="T53" fmla="*/ 627 h 688"/>
              <a:gd name="T54" fmla="*/ 284 w 688"/>
              <a:gd name="T55" fmla="*/ 366 h 688"/>
              <a:gd name="T56" fmla="*/ 280 w 688"/>
              <a:gd name="T57" fmla="*/ 366 h 688"/>
              <a:gd name="T58" fmla="*/ 280 w 688"/>
              <a:gd name="T59" fmla="*/ 237 h 688"/>
              <a:gd name="T60" fmla="*/ 396 w 688"/>
              <a:gd name="T61" fmla="*/ 193 h 688"/>
              <a:gd name="T62" fmla="*/ 396 w 688"/>
              <a:gd name="T63" fmla="*/ 409 h 688"/>
              <a:gd name="T64" fmla="*/ 538 w 688"/>
              <a:gd name="T65" fmla="*/ 559 h 688"/>
              <a:gd name="T66" fmla="*/ 495 w 688"/>
              <a:gd name="T67" fmla="*/ 409 h 688"/>
              <a:gd name="T68" fmla="*/ 495 w 688"/>
              <a:gd name="T69" fmla="*/ 194 h 688"/>
              <a:gd name="T70" fmla="*/ 538 w 688"/>
              <a:gd name="T71" fmla="*/ 43 h 688"/>
              <a:gd name="T72" fmla="*/ 538 w 688"/>
              <a:gd name="T73" fmla="*/ 55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8" h="688">
                <a:moveTo>
                  <a:pt x="538" y="0"/>
                </a:moveTo>
                <a:cubicBezTo>
                  <a:pt x="493" y="0"/>
                  <a:pt x="459" y="30"/>
                  <a:pt x="434" y="77"/>
                </a:cubicBezTo>
                <a:cubicBezTo>
                  <a:pt x="433" y="77"/>
                  <a:pt x="433" y="77"/>
                  <a:pt x="433" y="77"/>
                </a:cubicBezTo>
                <a:cubicBezTo>
                  <a:pt x="397" y="148"/>
                  <a:pt x="343" y="194"/>
                  <a:pt x="284" y="194"/>
                </a:cubicBezTo>
                <a:cubicBezTo>
                  <a:pt x="270" y="194"/>
                  <a:pt x="270" y="194"/>
                  <a:pt x="270" y="194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38" y="194"/>
                  <a:pt x="0" y="241"/>
                  <a:pt x="0" y="301"/>
                </a:cubicBezTo>
                <a:cubicBezTo>
                  <a:pt x="0" y="361"/>
                  <a:pt x="38" y="409"/>
                  <a:pt x="86" y="409"/>
                </a:cubicBezTo>
                <a:cubicBezTo>
                  <a:pt x="110" y="409"/>
                  <a:pt x="129" y="428"/>
                  <a:pt x="129" y="452"/>
                </a:cubicBezTo>
                <a:cubicBezTo>
                  <a:pt x="129" y="645"/>
                  <a:pt x="129" y="645"/>
                  <a:pt x="129" y="645"/>
                </a:cubicBezTo>
                <a:cubicBezTo>
                  <a:pt x="129" y="669"/>
                  <a:pt x="148" y="688"/>
                  <a:pt x="172" y="688"/>
                </a:cubicBezTo>
                <a:cubicBezTo>
                  <a:pt x="258" y="688"/>
                  <a:pt x="258" y="688"/>
                  <a:pt x="258" y="688"/>
                </a:cubicBezTo>
                <a:cubicBezTo>
                  <a:pt x="282" y="688"/>
                  <a:pt x="301" y="669"/>
                  <a:pt x="301" y="645"/>
                </a:cubicBezTo>
                <a:cubicBezTo>
                  <a:pt x="301" y="624"/>
                  <a:pt x="301" y="624"/>
                  <a:pt x="301" y="624"/>
                </a:cubicBezTo>
                <a:cubicBezTo>
                  <a:pt x="301" y="602"/>
                  <a:pt x="279" y="592"/>
                  <a:pt x="279" y="581"/>
                </a:cubicBezTo>
                <a:cubicBezTo>
                  <a:pt x="279" y="430"/>
                  <a:pt x="279" y="430"/>
                  <a:pt x="279" y="430"/>
                </a:cubicBezTo>
                <a:cubicBezTo>
                  <a:pt x="279" y="429"/>
                  <a:pt x="280" y="429"/>
                  <a:pt x="280" y="429"/>
                </a:cubicBezTo>
                <a:cubicBezTo>
                  <a:pt x="280" y="426"/>
                  <a:pt x="281" y="423"/>
                  <a:pt x="282" y="420"/>
                </a:cubicBezTo>
                <a:cubicBezTo>
                  <a:pt x="283" y="419"/>
                  <a:pt x="283" y="419"/>
                  <a:pt x="283" y="418"/>
                </a:cubicBezTo>
                <a:cubicBezTo>
                  <a:pt x="285" y="416"/>
                  <a:pt x="287" y="414"/>
                  <a:pt x="290" y="412"/>
                </a:cubicBezTo>
                <a:cubicBezTo>
                  <a:pt x="290" y="412"/>
                  <a:pt x="290" y="412"/>
                  <a:pt x="290" y="412"/>
                </a:cubicBezTo>
                <a:cubicBezTo>
                  <a:pt x="290" y="412"/>
                  <a:pt x="290" y="412"/>
                  <a:pt x="291" y="412"/>
                </a:cubicBezTo>
                <a:cubicBezTo>
                  <a:pt x="292" y="411"/>
                  <a:pt x="294" y="410"/>
                  <a:pt x="296" y="410"/>
                </a:cubicBezTo>
                <a:cubicBezTo>
                  <a:pt x="350" y="416"/>
                  <a:pt x="400" y="459"/>
                  <a:pt x="433" y="525"/>
                </a:cubicBezTo>
                <a:cubicBezTo>
                  <a:pt x="434" y="525"/>
                  <a:pt x="434" y="525"/>
                  <a:pt x="434" y="525"/>
                </a:cubicBezTo>
                <a:cubicBezTo>
                  <a:pt x="459" y="572"/>
                  <a:pt x="493" y="602"/>
                  <a:pt x="538" y="602"/>
                </a:cubicBezTo>
                <a:cubicBezTo>
                  <a:pt x="636" y="602"/>
                  <a:pt x="688" y="451"/>
                  <a:pt x="688" y="301"/>
                </a:cubicBezTo>
                <a:cubicBezTo>
                  <a:pt x="688" y="151"/>
                  <a:pt x="636" y="0"/>
                  <a:pt x="538" y="0"/>
                </a:cubicBezTo>
                <a:close/>
                <a:moveTo>
                  <a:pt x="430" y="301"/>
                </a:moveTo>
                <a:cubicBezTo>
                  <a:pt x="430" y="279"/>
                  <a:pt x="431" y="257"/>
                  <a:pt x="434" y="237"/>
                </a:cubicBezTo>
                <a:cubicBezTo>
                  <a:pt x="495" y="237"/>
                  <a:pt x="495" y="237"/>
                  <a:pt x="495" y="237"/>
                </a:cubicBezTo>
                <a:cubicBezTo>
                  <a:pt x="518" y="237"/>
                  <a:pt x="538" y="265"/>
                  <a:pt x="538" y="301"/>
                </a:cubicBezTo>
                <a:cubicBezTo>
                  <a:pt x="538" y="337"/>
                  <a:pt x="518" y="366"/>
                  <a:pt x="495" y="366"/>
                </a:cubicBezTo>
                <a:cubicBezTo>
                  <a:pt x="434" y="366"/>
                  <a:pt x="434" y="366"/>
                  <a:pt x="434" y="366"/>
                </a:cubicBezTo>
                <a:cubicBezTo>
                  <a:pt x="431" y="345"/>
                  <a:pt x="430" y="323"/>
                  <a:pt x="430" y="301"/>
                </a:cubicBezTo>
                <a:close/>
                <a:moveTo>
                  <a:pt x="43" y="301"/>
                </a:moveTo>
                <a:cubicBezTo>
                  <a:pt x="43" y="265"/>
                  <a:pt x="62" y="237"/>
                  <a:pt x="86" y="237"/>
                </a:cubicBezTo>
                <a:cubicBezTo>
                  <a:pt x="237" y="237"/>
                  <a:pt x="237" y="237"/>
                  <a:pt x="237" y="237"/>
                </a:cubicBezTo>
                <a:cubicBezTo>
                  <a:pt x="223" y="252"/>
                  <a:pt x="215" y="275"/>
                  <a:pt x="215" y="301"/>
                </a:cubicBezTo>
                <a:cubicBezTo>
                  <a:pt x="215" y="327"/>
                  <a:pt x="223" y="350"/>
                  <a:pt x="237" y="366"/>
                </a:cubicBezTo>
                <a:cubicBezTo>
                  <a:pt x="86" y="366"/>
                  <a:pt x="86" y="366"/>
                  <a:pt x="86" y="366"/>
                </a:cubicBezTo>
                <a:cubicBezTo>
                  <a:pt x="62" y="366"/>
                  <a:pt x="43" y="337"/>
                  <a:pt x="43" y="301"/>
                </a:cubicBezTo>
                <a:close/>
                <a:moveTo>
                  <a:pt x="258" y="645"/>
                </a:moveTo>
                <a:cubicBezTo>
                  <a:pt x="172" y="645"/>
                  <a:pt x="172" y="645"/>
                  <a:pt x="172" y="645"/>
                </a:cubicBezTo>
                <a:cubicBezTo>
                  <a:pt x="172" y="452"/>
                  <a:pt x="172" y="452"/>
                  <a:pt x="172" y="452"/>
                </a:cubicBezTo>
                <a:cubicBezTo>
                  <a:pt x="172" y="436"/>
                  <a:pt x="168" y="421"/>
                  <a:pt x="160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240" y="409"/>
                  <a:pt x="240" y="409"/>
                  <a:pt x="240" y="409"/>
                </a:cubicBezTo>
                <a:cubicBezTo>
                  <a:pt x="238" y="415"/>
                  <a:pt x="236" y="423"/>
                  <a:pt x="236" y="430"/>
                </a:cubicBezTo>
                <a:cubicBezTo>
                  <a:pt x="236" y="581"/>
                  <a:pt x="236" y="581"/>
                  <a:pt x="236" y="581"/>
                </a:cubicBezTo>
                <a:cubicBezTo>
                  <a:pt x="236" y="601"/>
                  <a:pt x="248" y="615"/>
                  <a:pt x="255" y="623"/>
                </a:cubicBezTo>
                <a:cubicBezTo>
                  <a:pt x="256" y="624"/>
                  <a:pt x="257" y="626"/>
                  <a:pt x="258" y="627"/>
                </a:cubicBezTo>
                <a:lnTo>
                  <a:pt x="258" y="645"/>
                </a:lnTo>
                <a:close/>
                <a:moveTo>
                  <a:pt x="284" y="366"/>
                </a:moveTo>
                <a:cubicBezTo>
                  <a:pt x="280" y="366"/>
                  <a:pt x="280" y="366"/>
                  <a:pt x="280" y="366"/>
                </a:cubicBezTo>
                <a:cubicBezTo>
                  <a:pt x="280" y="366"/>
                  <a:pt x="280" y="366"/>
                  <a:pt x="280" y="366"/>
                </a:cubicBezTo>
                <a:cubicBezTo>
                  <a:pt x="256" y="366"/>
                  <a:pt x="237" y="337"/>
                  <a:pt x="237" y="301"/>
                </a:cubicBezTo>
                <a:cubicBezTo>
                  <a:pt x="237" y="265"/>
                  <a:pt x="256" y="237"/>
                  <a:pt x="280" y="237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325" y="237"/>
                  <a:pt x="363" y="221"/>
                  <a:pt x="396" y="193"/>
                </a:cubicBezTo>
                <a:cubicBezTo>
                  <a:pt x="390" y="228"/>
                  <a:pt x="387" y="264"/>
                  <a:pt x="387" y="301"/>
                </a:cubicBezTo>
                <a:cubicBezTo>
                  <a:pt x="387" y="338"/>
                  <a:pt x="390" y="375"/>
                  <a:pt x="396" y="409"/>
                </a:cubicBezTo>
                <a:cubicBezTo>
                  <a:pt x="363" y="382"/>
                  <a:pt x="325" y="366"/>
                  <a:pt x="284" y="366"/>
                </a:cubicBezTo>
                <a:close/>
                <a:moveTo>
                  <a:pt x="538" y="559"/>
                </a:moveTo>
                <a:cubicBezTo>
                  <a:pt x="494" y="559"/>
                  <a:pt x="457" y="497"/>
                  <a:pt x="440" y="409"/>
                </a:cubicBezTo>
                <a:cubicBezTo>
                  <a:pt x="495" y="409"/>
                  <a:pt x="495" y="409"/>
                  <a:pt x="495" y="409"/>
                </a:cubicBezTo>
                <a:cubicBezTo>
                  <a:pt x="543" y="409"/>
                  <a:pt x="581" y="361"/>
                  <a:pt x="581" y="301"/>
                </a:cubicBezTo>
                <a:cubicBezTo>
                  <a:pt x="581" y="241"/>
                  <a:pt x="543" y="194"/>
                  <a:pt x="495" y="194"/>
                </a:cubicBezTo>
                <a:cubicBezTo>
                  <a:pt x="440" y="194"/>
                  <a:pt x="440" y="194"/>
                  <a:pt x="440" y="194"/>
                </a:cubicBezTo>
                <a:cubicBezTo>
                  <a:pt x="457" y="105"/>
                  <a:pt x="494" y="43"/>
                  <a:pt x="538" y="43"/>
                </a:cubicBezTo>
                <a:cubicBezTo>
                  <a:pt x="597" y="43"/>
                  <a:pt x="645" y="159"/>
                  <a:pt x="645" y="301"/>
                </a:cubicBezTo>
                <a:cubicBezTo>
                  <a:pt x="645" y="443"/>
                  <a:pt x="597" y="559"/>
                  <a:pt x="538" y="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8138296" y="1434164"/>
            <a:ext cx="220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Notification</a:t>
            </a:r>
            <a:endParaRPr lang="id-ID" sz="3200" b="1" dirty="0">
              <a:solidFill>
                <a:srgbClr val="C0504D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8545859" y="4037776"/>
            <a:ext cx="358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  Choice of Courses</a:t>
            </a:r>
            <a:endParaRPr lang="id-ID" sz="3200" b="1" dirty="0">
              <a:solidFill>
                <a:srgbClr val="C0504D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48395" y="3981757"/>
            <a:ext cx="302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Credit Transfer</a:t>
            </a:r>
            <a:endParaRPr lang="id-ID" sz="3200" b="1" dirty="0">
              <a:solidFill>
                <a:srgbClr val="C0504D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3457" y="1413517"/>
            <a:ext cx="307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Learning Courses</a:t>
            </a:r>
            <a:endParaRPr lang="id-ID" sz="3200" b="1" dirty="0">
              <a:solidFill>
                <a:srgbClr val="C0504D"/>
              </a:solidFill>
            </a:endParaRPr>
          </a:p>
        </p:txBody>
      </p:sp>
      <p:pic>
        <p:nvPicPr>
          <p:cNvPr id="58" name="Picture 57" descr="learning cour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291" y="1124744"/>
            <a:ext cx="864096" cy="936104"/>
          </a:xfrm>
          <a:prstGeom prst="rect">
            <a:avLst/>
          </a:prstGeom>
        </p:spPr>
      </p:pic>
      <p:pic>
        <p:nvPicPr>
          <p:cNvPr id="60" name="Picture 59" descr="credit-prior-learning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3251" y="3789040"/>
            <a:ext cx="1080120" cy="1080120"/>
          </a:xfrm>
          <a:prstGeom prst="rect">
            <a:avLst/>
          </a:prstGeom>
        </p:spPr>
      </p:pic>
      <p:pic>
        <p:nvPicPr>
          <p:cNvPr id="61" name="Picture 60" descr="engageLearn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7747" y="3501008"/>
            <a:ext cx="915254" cy="915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4488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32" grpId="0" animBg="1"/>
      <p:bldP spid="212" grpId="0" animBg="1"/>
      <p:bldP spid="220" grpId="0" animBg="1"/>
      <p:bldP spid="221" grpId="0"/>
      <p:bldP spid="223" grpId="0"/>
      <p:bldP spid="224" grpId="0"/>
      <p:bldP spid="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063806" y="5467153"/>
            <a:ext cx="67917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63806" y="4572176"/>
            <a:ext cx="45719" cy="5559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5920581" y="5113036"/>
            <a:ext cx="354012" cy="352956"/>
            <a:chOff x="5918994" y="3280833"/>
            <a:chExt cx="354012" cy="352956"/>
          </a:xfrm>
          <a:solidFill>
            <a:schemeClr val="accent4"/>
          </a:solidFill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72198" y="2712510"/>
            <a:ext cx="59525" cy="1524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953571" y="4149080"/>
            <a:ext cx="354012" cy="352956"/>
            <a:chOff x="5918994" y="3280833"/>
            <a:chExt cx="354012" cy="352956"/>
          </a:xfrm>
          <a:solidFill>
            <a:schemeClr val="accent3"/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6063806" y="1358840"/>
            <a:ext cx="67917" cy="10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" name="Group 118"/>
          <p:cNvGrpSpPr/>
          <p:nvPr/>
        </p:nvGrpSpPr>
        <p:grpSpPr>
          <a:xfrm>
            <a:off x="5953571" y="2348880"/>
            <a:ext cx="321022" cy="360040"/>
            <a:chOff x="5918994" y="3280833"/>
            <a:chExt cx="354012" cy="352956"/>
          </a:xfrm>
          <a:solidFill>
            <a:schemeClr val="accent2"/>
          </a:solidFill>
        </p:grpSpPr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920581" y="1014849"/>
            <a:ext cx="354012" cy="352956"/>
            <a:chOff x="5918994" y="3280833"/>
            <a:chExt cx="354012" cy="352956"/>
          </a:xfrm>
          <a:solidFill>
            <a:schemeClr val="accent1"/>
          </a:solidFill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6404587" y="1201636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61437" y="2554856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24255" y="1331581"/>
            <a:ext cx="314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79646">
                    <a:lumMod val="75000"/>
                  </a:srgbClr>
                </a:solidFill>
              </a:rPr>
              <a:t>	 </a:t>
            </a:r>
            <a:r>
              <a:rPr lang="en-US" sz="2000" b="1" u="sng" dirty="0" smtClean="0">
                <a:solidFill>
                  <a:srgbClr val="4BACC6">
                    <a:lumMod val="50000"/>
                  </a:srgbClr>
                </a:solidFill>
              </a:rPr>
              <a:t>Step-1: </a:t>
            </a:r>
            <a:r>
              <a:rPr lang="en-US" sz="2000" b="1" u="sng" dirty="0">
                <a:solidFill>
                  <a:srgbClr val="4BACC6">
                    <a:lumMod val="50000"/>
                  </a:srgbClr>
                </a:solidFill>
              </a:rPr>
              <a:t>M</a:t>
            </a:r>
            <a:r>
              <a:rPr lang="en-IN" sz="2000" b="1" u="sng" dirty="0" err="1">
                <a:solidFill>
                  <a:srgbClr val="4BACC6">
                    <a:lumMod val="50000"/>
                  </a:srgbClr>
                </a:solidFill>
              </a:rPr>
              <a:t>ake</a:t>
            </a:r>
            <a:r>
              <a:rPr lang="en-IN" sz="2000" b="1" u="sng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IN" sz="2000" b="1" u="sng" dirty="0" smtClean="0">
                <a:solidFill>
                  <a:srgbClr val="4BACC6">
                    <a:lumMod val="50000"/>
                  </a:srgbClr>
                </a:solidFill>
              </a:rPr>
              <a:t>Amendments</a:t>
            </a:r>
            <a:endParaRPr lang="en-US" sz="2000" b="1" u="sng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01643" y="1844823"/>
            <a:ext cx="5567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University  through their Competent Authority (EC, AC, BOS), should </a:t>
            </a:r>
            <a:r>
              <a:rPr lang="en-I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amendments   in their Ordinances, Rules, Regulations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incorporate provisions for transfer of credits for MOOCs courses  as per 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UGC  Regulations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4040" y="1844824"/>
            <a:ext cx="294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Step-2: Select the Courses</a:t>
            </a:r>
            <a:endParaRPr lang="id-ID" sz="2000" b="1" u="sng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923" y="2276873"/>
            <a:ext cx="56516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shall 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select the courses</a:t>
            </a:r>
            <a:r>
              <a:rPr lang="en-I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be permitted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credit transfer through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SWAYAM. (</a:t>
            </a:r>
            <a:r>
              <a:rPr lang="en-IN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courses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high demand  for which faculty is not available, elective courses or for supplementing  teaching-learning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process)</a:t>
            </a:r>
            <a:r>
              <a:rPr lang="en-IN" sz="2000" dirty="0" smtClean="0">
                <a:solidFill>
                  <a:prstClr val="black"/>
                </a:solidFill>
              </a:rPr>
              <a:t>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while ensuring </a:t>
            </a:r>
            <a:r>
              <a:rPr lang="en-I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that  physical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facilities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like laboratories, computer facilities, library etc. required for the course are made available free to the students in adequate measure.</a:t>
            </a:r>
          </a:p>
          <a:p>
            <a:pPr algn="just"/>
            <a:endParaRPr lang="en-IN" sz="1200" b="1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404587" y="4325876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61437" y="5319485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74710" y="3861048"/>
            <a:ext cx="4303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solidFill>
                  <a:srgbClr val="9BBB59">
                    <a:lumMod val="50000"/>
                  </a:srgbClr>
                </a:solidFill>
              </a:rPr>
              <a:t>Step-3: Designate Course Coordinator</a:t>
            </a:r>
            <a:endParaRPr lang="id-ID" sz="2000" b="1" u="sng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5853" y="4293096"/>
            <a:ext cx="536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University must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designate a Course </a:t>
            </a:r>
            <a:r>
              <a:rPr lang="en-I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Coordinator/facilitator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guide the students throughout the course and to facilitate/conduct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Lab/Practical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sessions/examinations.</a:t>
            </a:r>
            <a:endParaRPr lang="en-US" sz="20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37147" y="494116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6A34BA"/>
                </a:solidFill>
              </a:rPr>
              <a:t>Step-4: Disseminate Information</a:t>
            </a:r>
            <a:endParaRPr lang="id-ID" sz="2000" b="1" u="sng" dirty="0">
              <a:solidFill>
                <a:srgbClr val="6A34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301208"/>
            <a:ext cx="5809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University  should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widely disseminate information about selected  courses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 the students through faculty members, notice boards, student forums, workshops and university website etc.</a:t>
            </a:r>
            <a:endParaRPr lang="en-US" sz="20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0" y="1"/>
            <a:ext cx="12195175" cy="1120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rgbClr val="0B018B"/>
                </a:solidFill>
                <a:latin typeface="Times New Roman" pitchFamily="18" charset="0"/>
                <a:cs typeface="Times New Roman" pitchFamily="18" charset="0"/>
              </a:rPr>
              <a:t>Step by step procedure to be adopted by Universities for adopting </a:t>
            </a:r>
            <a:r>
              <a:rPr lang="en-I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MOOCs on SWAYAM</a:t>
            </a:r>
            <a:endParaRPr lang="en-I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5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179" y="1196752"/>
            <a:ext cx="1296144" cy="648072"/>
          </a:xfrm>
          <a:prstGeom prst="rect">
            <a:avLst/>
          </a:prstGeom>
        </p:spPr>
      </p:pic>
      <p:pic>
        <p:nvPicPr>
          <p:cNvPr id="55" name="Picture 54" descr="amendm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42003" y="1124744"/>
            <a:ext cx="1512168" cy="753616"/>
          </a:xfrm>
          <a:prstGeom prst="rect">
            <a:avLst/>
          </a:prstGeom>
        </p:spPr>
      </p:pic>
      <p:pic>
        <p:nvPicPr>
          <p:cNvPr id="56" name="Picture 55" descr="dissemina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035" y="4797152"/>
            <a:ext cx="1008112" cy="576065"/>
          </a:xfrm>
          <a:prstGeom prst="rect">
            <a:avLst/>
          </a:prstGeom>
        </p:spPr>
      </p:pic>
      <p:pic>
        <p:nvPicPr>
          <p:cNvPr id="57" name="Picture 56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78107" y="3501008"/>
            <a:ext cx="1152128" cy="792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515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18" grpId="0" animBg="1"/>
      <p:bldP spid="118" grpId="0" animBg="1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918821" y="4882777"/>
            <a:ext cx="67917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952780" y="3183519"/>
            <a:ext cx="66007" cy="1346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5796138" y="4529821"/>
            <a:ext cx="354012" cy="352956"/>
            <a:chOff x="5918994" y="3280833"/>
            <a:chExt cx="354012" cy="352956"/>
          </a:xfrm>
          <a:solidFill>
            <a:schemeClr val="accent6"/>
          </a:solidFill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52780" y="1811919"/>
            <a:ext cx="67917" cy="10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809555" y="2840845"/>
            <a:ext cx="354012" cy="352956"/>
            <a:chOff x="5918994" y="3280833"/>
            <a:chExt cx="354012" cy="352956"/>
          </a:xfrm>
          <a:solidFill>
            <a:schemeClr val="accent5"/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5952780" y="458249"/>
            <a:ext cx="67917" cy="10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" name="Group 118"/>
          <p:cNvGrpSpPr/>
          <p:nvPr/>
        </p:nvGrpSpPr>
        <p:grpSpPr>
          <a:xfrm>
            <a:off x="5809555" y="1487175"/>
            <a:ext cx="354012" cy="352956"/>
            <a:chOff x="5918994" y="3280833"/>
            <a:chExt cx="354012" cy="352956"/>
          </a:xfrm>
          <a:solidFill>
            <a:schemeClr val="accent4"/>
          </a:solidFill>
        </p:grpSpPr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809555" y="114258"/>
            <a:ext cx="354012" cy="352956"/>
            <a:chOff x="5918994" y="3280833"/>
            <a:chExt cx="354012" cy="352956"/>
          </a:xfrm>
          <a:solidFill>
            <a:schemeClr val="accent3"/>
          </a:solidFill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6293561" y="301045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50411" y="1654265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42893" y="524197"/>
            <a:ext cx="342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solidFill>
                  <a:srgbClr val="9BBB59">
                    <a:lumMod val="50000"/>
                  </a:srgbClr>
                </a:solidFill>
              </a:rPr>
              <a:t>Step-5: Course Registration</a:t>
            </a:r>
            <a:endParaRPr lang="id-ID" sz="2000" b="1" u="sng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63567" y="834655"/>
            <a:ext cx="5550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University to facilitate registration of students. Every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 enrolled for the course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the University must  register for the MOOCs course.</a:t>
            </a:r>
            <a:endParaRPr lang="en-IN" sz="20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06287" y="1628800"/>
            <a:ext cx="210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6A34BA"/>
                </a:solidFill>
              </a:rPr>
              <a:t>Step-6: Evaluation</a:t>
            </a:r>
            <a:endParaRPr lang="id-ID" sz="2000" b="1" u="sng" dirty="0">
              <a:solidFill>
                <a:srgbClr val="6A34BA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" y="1988840"/>
            <a:ext cx="5665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Host Institution shall </a:t>
            </a:r>
            <a:r>
              <a:rPr lang="en-I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evaluate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students registered for MOOCs courses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based on discussion forums, quizzes, assignments, sessional  and final examinations. The University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Host Institution in conducting the final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examination.</a:t>
            </a:r>
            <a:endParaRPr lang="en-I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293561" y="3037099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50410" y="4640321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40805" y="2708920"/>
            <a:ext cx="361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solidFill>
                  <a:srgbClr val="4BACC6">
                    <a:lumMod val="75000"/>
                  </a:srgbClr>
                </a:solidFill>
              </a:rPr>
              <a:t>Step-7: Marks of the Students</a:t>
            </a:r>
            <a:endParaRPr lang="id-ID" sz="2000" b="1" u="sng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17331" y="3140968"/>
            <a:ext cx="5756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University shall  incorporate the marks/grades communicated by the Host Institution in the final mark sheet of the student which counts for award of degree/diploma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However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the University shall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evaluate the students for the practical/lab component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incorporate these marks/grades in the overall mark sheet of the student.</a:t>
            </a:r>
            <a:endParaRPr lang="en-US" sz="20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83671" y="4221088"/>
            <a:ext cx="2281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C6600"/>
                </a:solidFill>
              </a:rPr>
              <a:t>Step-8: Certificate</a:t>
            </a:r>
            <a:endParaRPr lang="id-ID" sz="2000" b="1" u="sng" dirty="0">
              <a:solidFill>
                <a:srgbClr val="CC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0923" y="4581129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receipt of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MOOCs completion certificate  from Host </a:t>
            </a:r>
            <a:r>
              <a:rPr lang="en-IN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Instt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University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give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equivalent credit </a:t>
            </a:r>
            <a:r>
              <a:rPr lang="en-I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weightage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for the credits earned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through SWAYAM.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University shall refuse any student for credit mobility for courses earned through MOOCs.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0" y="260648"/>
            <a:ext cx="559353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Steps Continued…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Picture 76" descr="evalu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5259" y="764704"/>
            <a:ext cx="1008112" cy="792088"/>
          </a:xfrm>
          <a:prstGeom prst="rect">
            <a:avLst/>
          </a:prstGeom>
        </p:spPr>
      </p:pic>
      <p:pic>
        <p:nvPicPr>
          <p:cNvPr id="78" name="Picture 77" descr="Student_Regi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9955" y="116632"/>
            <a:ext cx="1584176" cy="620688"/>
          </a:xfrm>
          <a:prstGeom prst="rect">
            <a:avLst/>
          </a:prstGeom>
        </p:spPr>
      </p:pic>
      <p:pic>
        <p:nvPicPr>
          <p:cNvPr id="79" name="Picture 78" descr="stock-vector-antique-vintage-ornament-frame-certificate-of-appreciation-337996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1203" y="4005064"/>
            <a:ext cx="648072" cy="648072"/>
          </a:xfrm>
          <a:prstGeom prst="rect">
            <a:avLst/>
          </a:prstGeom>
        </p:spPr>
      </p:pic>
      <p:pic>
        <p:nvPicPr>
          <p:cNvPr id="80" name="Picture 79" descr="service-and-mark-sheet-scane-2-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5979" y="2564904"/>
            <a:ext cx="1584176" cy="475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025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18" grpId="0" animBg="1"/>
      <p:bldP spid="118" grpId="0" animBg="1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3171" y="332658"/>
            <a:ext cx="77978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Outcome of the Project</a:t>
            </a:r>
            <a:endParaRPr lang="en-IN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480963" y="1340768"/>
            <a:ext cx="115932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Addresses the problem of Access, Equity and Quality by addressing  faculty shortage and lack of good quality faculty.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50000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project would help the students and teachers to update their knowledge and skills, especially for those located in rural/backward/remote areas.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project would successfully bridge the digital divide and would help the nation move towards information-rich society. 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50000"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6775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Understand and promote the concept in university fraternity</a:t>
            </a:r>
          </a:p>
          <a:p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Popularize through Social and other Media – </a:t>
            </a:r>
            <a:r>
              <a:rPr lang="en-IN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Twitter, </a:t>
            </a:r>
            <a:r>
              <a:rPr lang="en-IN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emails, posters, jingles, TVC, University Websites.</a:t>
            </a:r>
          </a:p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Identify University 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Swayam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Mentors from Colleges</a:t>
            </a:r>
          </a:p>
          <a:p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Disseminate 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 received from 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UGC  </a:t>
            </a:r>
          </a:p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Hold workshops and video conferences  of affiliated colleges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Facilitate </a:t>
            </a: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faculty and students to register for courses.</a:t>
            </a:r>
          </a:p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Trouble shooting</a:t>
            </a:r>
          </a:p>
          <a:p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Partner and Brand Ambassador for </a:t>
            </a:r>
            <a:r>
              <a:rPr lang="en-IN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Swayam</a:t>
            </a:r>
            <a:endParaRPr lang="en-IN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Advise on change Management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Expectations from </a:t>
            </a:r>
            <a:r>
              <a:rPr lang="en-IN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Swayam</a:t>
            </a:r>
            <a:r>
              <a:rPr lang="en-I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Coordinators</a:t>
            </a:r>
            <a:endParaRPr lang="en-I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r>
              <a:rPr lang="en-IN" sz="4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sample of PG courses produced ........</a:t>
            </a:r>
            <a:endParaRPr lang="en-IN" sz="4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Sample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0000"/>
                </a:solidFill>
              </a:rPr>
              <a:t>videos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4529667"/>
            <a:ext cx="12195175" cy="368300"/>
          </a:xfrm>
          <a:prstGeom prst="rect">
            <a:avLst/>
          </a:prstGeom>
          <a:solidFill>
            <a:srgbClr val="D14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5" tIns="60968" rIns="121935" bIns="6096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1916832"/>
            <a:ext cx="12195175" cy="27863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35" tIns="60968" rIns="121935" bIns="6096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68999" y="1916832"/>
            <a:ext cx="10709403" cy="1008112"/>
          </a:xfrm>
          <a:prstGeom prst="rect">
            <a:avLst/>
          </a:prstGeom>
        </p:spPr>
        <p:txBody>
          <a:bodyPr lIns="121935" tIns="60968" rIns="121935" bIns="6096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5400" b="1" spc="-200" dirty="0" smtClean="0">
                <a:solidFill>
                  <a:srgbClr val="D1493B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Thanks for patient </a:t>
            </a:r>
            <a:r>
              <a:rPr lang="en-US" sz="5400" b="1" spc="-200" dirty="0" smtClean="0">
                <a:solidFill>
                  <a:srgbClr val="D1493B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hearing </a:t>
            </a:r>
            <a:endParaRPr lang="en-US" sz="5400" b="1" spc="-200" dirty="0" smtClean="0">
              <a:solidFill>
                <a:srgbClr val="D1493B"/>
              </a:solidFill>
              <a:latin typeface="Times New Roman" pitchFamily="18" charset="0"/>
              <a:ea typeface="Franchise" pitchFamily="49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b="1" i="1" spc="-200" dirty="0" smtClean="0">
                <a:solidFill>
                  <a:srgbClr val="002060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                                             </a:t>
            </a:r>
            <a:r>
              <a:rPr lang="en-US" b="1" i="1" spc="-200" dirty="0" smtClean="0">
                <a:solidFill>
                  <a:srgbClr val="002060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  <a:hlinkClick r:id="rId2"/>
              </a:rPr>
              <a:t>pankajugc@gmail.com</a:t>
            </a:r>
            <a:endParaRPr lang="en-US" b="1" i="1" spc="-200" dirty="0" smtClean="0">
              <a:solidFill>
                <a:srgbClr val="002060"/>
              </a:solidFill>
              <a:latin typeface="Times New Roman" pitchFamily="18" charset="0"/>
              <a:ea typeface="Franchise" pitchFamily="49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b="1" i="1" spc="-200" dirty="0" smtClean="0">
              <a:solidFill>
                <a:srgbClr val="002060"/>
              </a:solidFill>
              <a:latin typeface="Times New Roman" pitchFamily="18" charset="0"/>
              <a:ea typeface="Franchise" pitchFamily="49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" y="3909053"/>
            <a:ext cx="319990" cy="954124"/>
          </a:xfrm>
          <a:prstGeom prst="rect">
            <a:avLst/>
          </a:prstGeom>
          <a:noFill/>
        </p:spPr>
        <p:txBody>
          <a:bodyPr wrap="none" lIns="121935" tIns="60968" rIns="121935" bIns="60968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IN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99" b="12873"/>
          <a:stretch/>
        </p:blipFill>
        <p:spPr bwMode="auto">
          <a:xfrm>
            <a:off x="1201044" y="4"/>
            <a:ext cx="1087320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2563010" y="2921102"/>
            <a:ext cx="6345547" cy="430903"/>
          </a:xfrm>
          <a:prstGeom prst="rect">
            <a:avLst/>
          </a:prstGeom>
        </p:spPr>
        <p:txBody>
          <a:bodyPr wrap="square" lIns="121935" tIns="60968" rIns="121935" bIns="60968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Information flow and Media Consumption Habits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5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52751" y="1484313"/>
            <a:ext cx="9260711" cy="1143000"/>
          </a:xfrm>
        </p:spPr>
        <p:txBody>
          <a:bodyPr lIns="121935" tIns="60968" rIns="121935" bIns="60968" anchor="t"/>
          <a:lstStyle/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/>
            </a:r>
            <a:br>
              <a:rPr lang="en-US" sz="3200" dirty="0">
                <a:latin typeface="Arial" charset="0"/>
                <a:cs typeface="Arial" charset="0"/>
              </a:rPr>
            </a:b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52971" y="0"/>
            <a:ext cx="10441160" cy="7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E-content  development under E-PGP </a:t>
            </a:r>
            <a:endParaRPr lang="en-US" sz="4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48" y="1782971"/>
            <a:ext cx="5402006" cy="2246785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Subject = 16 Paper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Paper =  30-35 Module (20 Hr lecture)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module = 16 X 35 = 560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03020" y="1016923"/>
            <a:ext cx="7924744" cy="7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Developing e-content in 77 subjects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61483" y="3140972"/>
            <a:ext cx="6675097" cy="6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Quadrant approach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554" y="3777310"/>
            <a:ext cx="6986595" cy="2246785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 Module comprises of </a:t>
            </a:r>
          </a:p>
          <a:p>
            <a:pPr marL="457257" indent="-457257"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e-text = textual material </a:t>
            </a:r>
          </a:p>
          <a:p>
            <a:pPr marL="457257" indent="-457257"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Self- learning = audio /  video component</a:t>
            </a:r>
          </a:p>
          <a:p>
            <a:pPr marL="457257" indent="-457257"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Self assessment = Questions</a:t>
            </a:r>
          </a:p>
          <a:p>
            <a:pPr marL="457257" indent="-457257"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Learn More = further reference material </a:t>
            </a:r>
          </a:p>
          <a:p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777107" y="5877274"/>
            <a:ext cx="5760640" cy="400126"/>
          </a:xfrm>
          <a:prstGeom prst="rect">
            <a:avLst/>
          </a:prstGeom>
        </p:spPr>
        <p:txBody>
          <a:bodyPr wrap="square" lIns="121935" tIns="60968" rIns="121935" bIns="60968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4 core paper of each semester (2Yr course)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6961912" y="1112063"/>
            <a:ext cx="4465585" cy="4693207"/>
            <a:chOff x="1396330" y="1168002"/>
            <a:chExt cx="2862263" cy="3348038"/>
          </a:xfrm>
        </p:grpSpPr>
        <p:grpSp>
          <p:nvGrpSpPr>
            <p:cNvPr id="3" name="Group 11"/>
            <p:cNvGrpSpPr/>
            <p:nvPr/>
          </p:nvGrpSpPr>
          <p:grpSpPr>
            <a:xfrm>
              <a:off x="1396330" y="1168002"/>
              <a:ext cx="2862263" cy="3348038"/>
              <a:chOff x="1312707" y="1168003"/>
              <a:chExt cx="2862263" cy="3348038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2844404" y="2680098"/>
                <a:ext cx="161925" cy="5357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3059907" y="2085975"/>
                <a:ext cx="108347" cy="3238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grpSp>
            <p:nvGrpSpPr>
              <p:cNvPr id="4" name="Group 15"/>
              <p:cNvGrpSpPr/>
              <p:nvPr/>
            </p:nvGrpSpPr>
            <p:grpSpPr>
              <a:xfrm>
                <a:off x="1312707" y="1168003"/>
                <a:ext cx="2862263" cy="3348038"/>
                <a:chOff x="1303536" y="1176472"/>
                <a:chExt cx="2862263" cy="3348038"/>
              </a:xfrm>
            </p:grpSpPr>
            <p:grpSp>
              <p:nvGrpSpPr>
                <p:cNvPr id="5" name="Group 105"/>
                <p:cNvGrpSpPr>
                  <a:grpSpLocks/>
                </p:cNvGrpSpPr>
                <p:nvPr/>
              </p:nvGrpSpPr>
              <p:grpSpPr bwMode="auto">
                <a:xfrm>
                  <a:off x="3006329" y="2115741"/>
                  <a:ext cx="701278" cy="888207"/>
                  <a:chOff x="2483768" y="2821626"/>
                  <a:chExt cx="936104" cy="1183439"/>
                </a:xfrm>
              </p:grpSpPr>
              <p:grpSp>
                <p:nvGrpSpPr>
                  <p:cNvPr id="1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2483768" y="3213461"/>
                    <a:ext cx="878200" cy="791604"/>
                    <a:chOff x="539552" y="2205699"/>
                    <a:chExt cx="1098380" cy="1367317"/>
                  </a:xfrm>
                </p:grpSpPr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539552" y="2205699"/>
                      <a:ext cx="1009792" cy="1367317"/>
                    </a:xfrm>
                    <a:prstGeom prst="round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IN" dirty="0"/>
                    </a:p>
                  </p:txBody>
                </p:sp>
                <p:pic>
                  <p:nvPicPr>
                    <p:cNvPr id="47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1560" y="2257623"/>
                      <a:ext cx="346596" cy="4512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8" name="Picture 8" descr="C:\Users\SOUL14\Desktop\Gaurav\image\clipart\SC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1560" y="2996952"/>
                      <a:ext cx="330787" cy="4320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9" name="Text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2888" y="2329005"/>
                      <a:ext cx="558565" cy="515141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r>
                        <a:rPr lang="en-IN" sz="1400" b="1" dirty="0"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</a:p>
                  </p:txBody>
                </p:sp>
                <p:sp>
                  <p:nvSpPr>
                    <p:cNvPr id="50" name="Text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9860" y="2986666"/>
                      <a:ext cx="648072" cy="5053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5" name="Text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9791" y="2821626"/>
                    <a:ext cx="720081" cy="614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Pool of CR/LE</a:t>
                    </a:r>
                    <a:endParaRPr lang="en-IN" sz="12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/>
                    <a:endParaRPr lang="en-IN" sz="12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7"/>
                <p:cNvGrpSpPr/>
                <p:nvPr/>
              </p:nvGrpSpPr>
              <p:grpSpPr>
                <a:xfrm>
                  <a:off x="1303536" y="1176472"/>
                  <a:ext cx="2862263" cy="3348038"/>
                  <a:chOff x="1277541" y="1168003"/>
                  <a:chExt cx="2862263" cy="3348038"/>
                </a:xfrm>
              </p:grpSpPr>
              <p:grpSp>
                <p:nvGrpSpPr>
                  <p:cNvPr id="1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980010" y="1545431"/>
                    <a:ext cx="1243013" cy="712737"/>
                    <a:chOff x="1043608" y="836712"/>
                    <a:chExt cx="1944216" cy="1709103"/>
                  </a:xfrm>
                </p:grpSpPr>
                <p:sp>
                  <p:nvSpPr>
                    <p:cNvPr id="41" name="Rounded Rectangle 40"/>
                    <p:cNvSpPr/>
                    <p:nvPr/>
                  </p:nvSpPr>
                  <p:spPr>
                    <a:xfrm>
                      <a:off x="1043608" y="836712"/>
                      <a:ext cx="1871587" cy="1296195"/>
                    </a:xfrm>
                    <a:prstGeom prst="round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 dirty="0"/>
                    </a:p>
                    <a:p>
                      <a:pPr algn="ctr">
                        <a:defRPr/>
                      </a:pPr>
                      <a:endParaRPr lang="en-IN" dirty="0"/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pic>
                  <p:nvPicPr>
                    <p:cNvPr id="42" name="Picture 28" descr="C:\Users\SOUL14\Desktop\Gaurav\image\clipart\NCT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6" y="966326"/>
                      <a:ext cx="457200" cy="10369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3" name="Text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47665" y="966326"/>
                      <a:ext cx="1440159" cy="1579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IN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Principal Investigator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/>
                      <a:endParaRPr lang="en-IN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656160" y="2463379"/>
                    <a:ext cx="1243013" cy="712760"/>
                    <a:chOff x="1115616" y="3284309"/>
                    <a:chExt cx="1657350" cy="950385"/>
                  </a:xfrm>
                </p:grpSpPr>
                <p:grpSp>
                  <p:nvGrpSpPr>
                    <p:cNvPr id="18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5616" y="3284309"/>
                      <a:ext cx="1657350" cy="950385"/>
                      <a:chOff x="1043608" y="836659"/>
                      <a:chExt cx="1944216" cy="1709162"/>
                    </a:xfrm>
                  </p:grpSpPr>
                  <p:sp>
                    <p:nvSpPr>
                      <p:cNvPr id="39" name="Rounded Rectangle 38"/>
                      <p:cNvSpPr/>
                      <p:nvPr/>
                    </p:nvSpPr>
                    <p:spPr>
                      <a:xfrm>
                        <a:off x="1043608" y="836659"/>
                        <a:ext cx="1871586" cy="1296251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</p:txBody>
                  </p:sp>
                  <p:sp>
                    <p:nvSpPr>
                      <p:cNvPr id="40" name="Text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47665" y="966329"/>
                        <a:ext cx="1440159" cy="1579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IN" sz="1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Paper Coordinator</a:t>
                        </a:r>
                      </a:p>
                      <a:p>
                        <a:pPr algn="ctr" eaLnBrk="1" hangingPunct="1"/>
                        <a:r>
                          <a:rPr lang="en-IN" sz="1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(16)</a:t>
                        </a:r>
                      </a:p>
                      <a:p>
                        <a:pPr algn="ctr" eaLnBrk="1" hangingPunct="1"/>
                        <a:endParaRPr lang="en-IN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pic>
                  <p:nvPicPr>
                    <p:cNvPr id="38" name="Picture 10" descr="C:\Users\SOUL14\Desktop\Gaurav\image\clipart\C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87624" y="3296680"/>
                      <a:ext cx="412720" cy="564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547813" y="3219450"/>
                    <a:ext cx="1674019" cy="1188244"/>
                    <a:chOff x="539553" y="4293096"/>
                    <a:chExt cx="2232247" cy="1584176"/>
                  </a:xfrm>
                </p:grpSpPr>
                <p:sp>
                  <p:nvSpPr>
                    <p:cNvPr id="25" name="Cloud Callout 24"/>
                    <p:cNvSpPr/>
                    <p:nvPr/>
                  </p:nvSpPr>
                  <p:spPr>
                    <a:xfrm rot="10800000">
                      <a:off x="539553" y="4293096"/>
                      <a:ext cx="2232247" cy="1584176"/>
                    </a:xfrm>
                    <a:prstGeom prst="cloudCallout">
                      <a:avLst/>
                    </a:prstGeom>
                    <a:noFill/>
                    <a:effectLst>
                      <a:outerShdw blurRad="558800" dist="25400" dir="5400000" algn="ctr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/>
                    </a:p>
                  </p:txBody>
                </p:sp>
                <p:grpSp>
                  <p:nvGrpSpPr>
                    <p:cNvPr id="20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7890" y="4796287"/>
                      <a:ext cx="1791903" cy="861930"/>
                      <a:chOff x="1043506" y="836381"/>
                      <a:chExt cx="2102059" cy="1295226"/>
                    </a:xfrm>
                  </p:grpSpPr>
                  <p:sp>
                    <p:nvSpPr>
                      <p:cNvPr id="35" name="Rounded Rectangle 34"/>
                      <p:cNvSpPr/>
                      <p:nvPr/>
                    </p:nvSpPr>
                    <p:spPr>
                      <a:xfrm>
                        <a:off x="1043506" y="836381"/>
                        <a:ext cx="1871774" cy="1295226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1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6" name="TextBox 6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05403" y="837682"/>
                        <a:ext cx="1440162" cy="923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IN" sz="12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Team of Authors/</a:t>
                        </a:r>
                      </a:p>
                      <a:p>
                        <a:pPr algn="ctr" eaLnBrk="1" hangingPunct="1"/>
                        <a:r>
                          <a:rPr lang="en-IN" sz="12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Content Writers</a:t>
                        </a:r>
                      </a:p>
                      <a:p>
                        <a:pPr algn="ctr" eaLnBrk="1" hangingPunct="1"/>
                        <a:endParaRPr lang="en-IN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pic>
                  <p:nvPicPr>
                    <p:cNvPr id="27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87625" y="5301208"/>
                      <a:ext cx="256680" cy="3342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7" y="4797152"/>
                      <a:ext cx="221208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9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71601" y="5326583"/>
                      <a:ext cx="257023" cy="334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9593" y="4797152"/>
                      <a:ext cx="216024" cy="281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1" name="Picture 8" descr="C:\Users\SOUL14\Desktop\Gaurav\image\clipart\SC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7" y="5085184"/>
                      <a:ext cx="186221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2" name="Picture 10" descr="C:\Users\SOUL14\Desktop\Gaurav\image\clipart\C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9593" y="5085184"/>
                      <a:ext cx="210637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3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1641" y="4797153"/>
                      <a:ext cx="221209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4" name="Picture 28" descr="C:\Users\SOUL14\Desktop\Gaurav\image\clipart\NCT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1641" y="5050316"/>
                      <a:ext cx="218265" cy="322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1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277541" y="1168003"/>
                    <a:ext cx="2862263" cy="3348038"/>
                    <a:chOff x="179512" y="1556792"/>
                    <a:chExt cx="3816424" cy="4464496"/>
                  </a:xfrm>
                </p:grpSpPr>
                <p:sp>
                  <p:nvSpPr>
                    <p:cNvPr id="23" name="Parallelogram 22"/>
                    <p:cNvSpPr/>
                    <p:nvPr/>
                  </p:nvSpPr>
                  <p:spPr>
                    <a:xfrm>
                      <a:off x="179512" y="1844158"/>
                      <a:ext cx="3600520" cy="4177130"/>
                    </a:xfrm>
                    <a:prstGeom prst="parallelogram">
                      <a:avLst/>
                    </a:prstGeom>
                    <a:noFill/>
                    <a:ln>
                      <a:solidFill>
                        <a:srgbClr val="C00000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/>
                    </a:p>
                  </p:txBody>
                </p:sp>
                <p:sp>
                  <p:nvSpPr>
                    <p:cNvPr id="24" name="Text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59831" y="1556792"/>
                      <a:ext cx="936105" cy="2927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Team-work</a:t>
                      </a:r>
                      <a:endParaRPr lang="en-IN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3" name="Down Arrow 12"/>
            <p:cNvSpPr/>
            <p:nvPr/>
          </p:nvSpPr>
          <p:spPr bwMode="auto">
            <a:xfrm>
              <a:off x="2365420" y="2082488"/>
              <a:ext cx="108347" cy="3786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</p:spTree>
    <p:extLst>
      <p:ext uri="{BB962C8B-B14F-4D97-AF65-F5344CB8AC3E}">
        <p14:creationId xmlns="" xmlns:p14="http://schemas.microsoft.com/office/powerpoint/2010/main" val="691891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90" y="893"/>
            <a:ext cx="12192000" cy="1550354"/>
          </a:xfrm>
          <a:prstGeom prst="rect">
            <a:avLst/>
          </a:prstGeom>
          <a:pattFill prst="pct90">
            <a:fgClr>
              <a:srgbClr val="D1493B"/>
            </a:fgClr>
            <a:bgClr>
              <a:srgbClr val="D8665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279066" y="350391"/>
            <a:ext cx="3200400" cy="914162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ms-MY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063" y="1717907"/>
            <a:ext cx="1447616" cy="9784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4605" y="3145277"/>
            <a:ext cx="759488" cy="810249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3425414" y="2159970"/>
            <a:ext cx="4473831" cy="760930"/>
          </a:xfrm>
          <a:prstGeom prst="rect">
            <a:avLst/>
          </a:prstGeom>
        </p:spPr>
        <p:txBody>
          <a:bodyPr vert="horz" lIns="121888" tIns="60944" rIns="121888" bIns="60944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70000"/>
              </a:lnSpc>
            </a:pPr>
            <a:r>
              <a:rPr lang="en-IN" sz="2799" dirty="0" smtClean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UGC, PI &amp; Anchor Institute     (MOA) </a:t>
            </a:r>
            <a:endParaRPr lang="en-US" sz="27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3142052" y="3270117"/>
            <a:ext cx="3896783" cy="760930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IN" sz="2399" dirty="0" smtClean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Principal Investigator</a:t>
            </a:r>
            <a:endParaRPr lang="en-US" sz="23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60" y="5311286"/>
            <a:ext cx="1196395" cy="11580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1550" y="4353807"/>
            <a:ext cx="882504" cy="9843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637" y="4411415"/>
            <a:ext cx="1036352" cy="763571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 rot="16200000">
            <a:off x="-1167814" y="4361814"/>
            <a:ext cx="3223627" cy="680274"/>
          </a:xfrm>
          <a:prstGeom prst="rect">
            <a:avLst/>
          </a:prstGeom>
        </p:spPr>
        <p:txBody>
          <a:bodyPr vert="horz" lIns="121888" tIns="60944" rIns="121888" bIns="60944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IN" sz="2399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Paper </a:t>
            </a:r>
            <a:r>
              <a:rPr lang="en-IN" sz="2399" dirty="0" smtClean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Coordinators(16)</a:t>
            </a:r>
            <a:endParaRPr lang="en-US" sz="23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371386" y="6469365"/>
            <a:ext cx="2344943" cy="458199"/>
          </a:xfrm>
          <a:prstGeom prst="rect">
            <a:avLst/>
          </a:prstGeom>
        </p:spPr>
        <p:txBody>
          <a:bodyPr vert="horz" lIns="121888" tIns="60944" rIns="121888" bIns="60944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IN" sz="2399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Content Writers</a:t>
            </a:r>
            <a:endParaRPr lang="en-US" sz="23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4627516" y="4256960"/>
            <a:ext cx="2733970" cy="1110756"/>
          </a:xfrm>
          <a:prstGeom prst="rect">
            <a:avLst/>
          </a:prstGeom>
        </p:spPr>
        <p:txBody>
          <a:bodyPr vert="horz" lIns="121888" tIns="60944" rIns="121888" bIns="60944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IN" sz="2399" dirty="0" smtClean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Content Reviewers </a:t>
            </a:r>
            <a:r>
              <a:rPr lang="en-IN" sz="2399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/ Language Editors</a:t>
            </a:r>
            <a:endParaRPr lang="en-US" sz="23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50580" y="2471977"/>
            <a:ext cx="2060878" cy="2156844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24" idx="2"/>
            <a:endCxn id="25" idx="0"/>
          </p:cNvCxnSpPr>
          <p:nvPr/>
        </p:nvCxnSpPr>
        <p:spPr>
          <a:xfrm>
            <a:off x="2490872" y="2696321"/>
            <a:ext cx="13481" cy="448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77" y="4371597"/>
            <a:ext cx="806679" cy="837487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21040700" flipV="1">
            <a:off x="2667823" y="3896272"/>
            <a:ext cx="7114944" cy="1493114"/>
          </a:xfrm>
          <a:prstGeom prst="arc">
            <a:avLst>
              <a:gd name="adj1" fmla="val 10686878"/>
              <a:gd name="adj2" fmla="val 21585721"/>
            </a:avLst>
          </a:prstGeom>
          <a:ln w="28575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12" name="Freeform 11"/>
          <p:cNvSpPr/>
          <p:nvPr/>
        </p:nvSpPr>
        <p:spPr>
          <a:xfrm>
            <a:off x="1116107" y="3563437"/>
            <a:ext cx="1048870" cy="1008266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4" name="Freeform 33"/>
          <p:cNvSpPr/>
          <p:nvPr/>
        </p:nvSpPr>
        <p:spPr>
          <a:xfrm rot="15619315">
            <a:off x="1129345" y="5085327"/>
            <a:ext cx="1048597" cy="1008529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5" name="Freeform 34"/>
          <p:cNvSpPr/>
          <p:nvPr/>
        </p:nvSpPr>
        <p:spPr>
          <a:xfrm rot="10595063">
            <a:off x="2918354" y="5210205"/>
            <a:ext cx="997849" cy="740030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6" name="Freeform 35"/>
          <p:cNvSpPr/>
          <p:nvPr/>
        </p:nvSpPr>
        <p:spPr>
          <a:xfrm rot="2610337">
            <a:off x="1660010" y="3806188"/>
            <a:ext cx="1645147" cy="1494545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7" name="Freeform 36"/>
          <p:cNvSpPr/>
          <p:nvPr/>
        </p:nvSpPr>
        <p:spPr>
          <a:xfrm rot="13579688">
            <a:off x="1742219" y="4396826"/>
            <a:ext cx="1336049" cy="1326957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89499" y="5060298"/>
            <a:ext cx="1606420" cy="160441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0340143" y="4500693"/>
            <a:ext cx="0" cy="83748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btitle 2"/>
          <p:cNvSpPr txBox="1">
            <a:spLocks/>
          </p:cNvSpPr>
          <p:nvPr/>
        </p:nvSpPr>
        <p:spPr>
          <a:xfrm>
            <a:off x="8489760" y="1736023"/>
            <a:ext cx="2733970" cy="1110756"/>
          </a:xfrm>
          <a:prstGeom prst="rect">
            <a:avLst/>
          </a:prstGeom>
        </p:spPr>
        <p:txBody>
          <a:bodyPr vert="horz" lIns="121888" tIns="60944" rIns="121888" bIns="60944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IN" sz="2399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Multimedia Team</a:t>
            </a:r>
            <a:endParaRPr lang="en-US" sz="23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5868990" y="5580219"/>
            <a:ext cx="3620511" cy="1110756"/>
          </a:xfrm>
          <a:prstGeom prst="rect">
            <a:avLst/>
          </a:prstGeom>
        </p:spPr>
        <p:txBody>
          <a:bodyPr vert="horz" lIns="121888" tIns="60944" rIns="121888" bIns="60944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IN" sz="1999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Hosted </a:t>
            </a:r>
          </a:p>
          <a:p>
            <a:pPr algn="r">
              <a:lnSpc>
                <a:spcPct val="110000"/>
              </a:lnSpc>
            </a:pPr>
            <a:r>
              <a:rPr lang="en-IN" sz="1999" dirty="0" err="1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ePGP</a:t>
            </a:r>
            <a:r>
              <a:rPr lang="en-IN" sz="1999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 </a:t>
            </a:r>
            <a:r>
              <a:rPr lang="en-IN" sz="1999" dirty="0" err="1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site@INFLIBNET</a:t>
            </a:r>
            <a:endParaRPr lang="en-US" sz="19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2281164" y="548680"/>
            <a:ext cx="8705830" cy="452332"/>
          </a:xfrm>
          <a:prstGeom prst="rect">
            <a:avLst/>
          </a:prstGeom>
        </p:spPr>
        <p:txBody>
          <a:bodyPr vert="horz" lIns="91388" tIns="45695" rIns="91388" bIns="4569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pc="-150" dirty="0" smtClean="0">
                <a:solidFill>
                  <a:schemeClr val="bg1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Methodology </a:t>
            </a:r>
            <a:r>
              <a:rPr lang="en-US" sz="3600" b="1" spc="-150" dirty="0">
                <a:solidFill>
                  <a:schemeClr val="bg1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to </a:t>
            </a:r>
            <a:r>
              <a:rPr lang="en-US" sz="3600" b="1" spc="-150" dirty="0" smtClean="0">
                <a:solidFill>
                  <a:schemeClr val="bg1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develop &amp; Host </a:t>
            </a:r>
            <a:r>
              <a:rPr lang="en-US" sz="3600" b="1" spc="-150" dirty="0">
                <a:solidFill>
                  <a:schemeClr val="bg1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e-Content</a:t>
            </a:r>
          </a:p>
        </p:txBody>
      </p:sp>
    </p:spTree>
    <p:extLst>
      <p:ext uri="{BB962C8B-B14F-4D97-AF65-F5344CB8AC3E}">
        <p14:creationId xmlns="" xmlns:p14="http://schemas.microsoft.com/office/powerpoint/2010/main" val="1730874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7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7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2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  <p:bldP spid="32" grpId="0"/>
      <p:bldP spid="33" grpId="0"/>
      <p:bldP spid="9" grpId="0" animBg="1"/>
      <p:bldP spid="12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175" y="896"/>
            <a:ext cx="12188826" cy="1925283"/>
          </a:xfrm>
          <a:prstGeom prst="rect">
            <a:avLst/>
          </a:prstGeom>
          <a:pattFill prst="pct90">
            <a:fgClr>
              <a:srgbClr val="D1493B"/>
            </a:fgClr>
            <a:bgClr>
              <a:srgbClr val="D8665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080864" y="315136"/>
            <a:ext cx="8014406" cy="914162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IN" sz="3598" dirty="0">
                <a:solidFill>
                  <a:schemeClr val="bg1"/>
                </a:solidFill>
                <a:latin typeface="Gobold"/>
              </a:rPr>
              <a:t>Present Status of  </a:t>
            </a:r>
            <a:r>
              <a:rPr lang="en-IN" sz="3598" dirty="0" smtClean="0">
                <a:solidFill>
                  <a:schemeClr val="bg1"/>
                </a:solidFill>
                <a:latin typeface="Gobold"/>
              </a:rPr>
              <a:t>e-PG </a:t>
            </a:r>
            <a:r>
              <a:rPr lang="en-IN" sz="3598" dirty="0" err="1" smtClean="0">
                <a:solidFill>
                  <a:schemeClr val="bg1"/>
                </a:solidFill>
                <a:latin typeface="Gobold"/>
              </a:rPr>
              <a:t>Pathshala</a:t>
            </a:r>
            <a:endParaRPr lang="ms-MY" sz="3598" dirty="0">
              <a:solidFill>
                <a:schemeClr val="bg1"/>
              </a:solidFill>
              <a:latin typeface="Go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309" b="57131"/>
          <a:stretch/>
        </p:blipFill>
        <p:spPr>
          <a:xfrm>
            <a:off x="9152993" y="2160216"/>
            <a:ext cx="1764428" cy="1771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674" b="53516"/>
          <a:stretch/>
        </p:blipFill>
        <p:spPr>
          <a:xfrm>
            <a:off x="9481964" y="1772818"/>
            <a:ext cx="1803445" cy="1934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979" y="2392223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800" dirty="0" smtClean="0">
                <a:solidFill>
                  <a:srgbClr val="002060"/>
                </a:solidFill>
              </a:rPr>
              <a:t>Videos/e-text </a:t>
            </a:r>
            <a:r>
              <a:rPr lang="en-IN" sz="2800" dirty="0">
                <a:solidFill>
                  <a:srgbClr val="002060"/>
                </a:solidFill>
              </a:rPr>
              <a:t>available on </a:t>
            </a:r>
            <a:r>
              <a:rPr lang="en-IN" sz="2800" dirty="0" smtClean="0">
                <a:solidFill>
                  <a:srgbClr val="002060"/>
                </a:solidFill>
              </a:rPr>
              <a:t>e-PG </a:t>
            </a:r>
            <a:r>
              <a:rPr lang="en-IN" sz="2800" dirty="0" err="1" smtClean="0">
                <a:solidFill>
                  <a:srgbClr val="002060"/>
                </a:solidFill>
              </a:rPr>
              <a:t>Pathshala</a:t>
            </a:r>
            <a:r>
              <a:rPr lang="en-IN" sz="2800" dirty="0" smtClean="0">
                <a:solidFill>
                  <a:srgbClr val="002060"/>
                </a:solidFill>
              </a:rPr>
              <a:t> web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77707" y="3068962"/>
            <a:ext cx="1799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18,000</a:t>
            </a:r>
            <a:r>
              <a:rPr lang="en-I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/>
          </a:p>
        </p:txBody>
      </p:sp>
      <p:sp>
        <p:nvSpPr>
          <p:cNvPr id="20" name="AutoShape 2" descr="Image result for website view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51" y="3645024"/>
            <a:ext cx="1059504" cy="10595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41203" y="371703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800" dirty="0" smtClean="0">
                <a:solidFill>
                  <a:srgbClr val="002060"/>
                </a:solidFill>
              </a:rPr>
              <a:t>Visitors </a:t>
            </a:r>
            <a:r>
              <a:rPr lang="en-IN" sz="2800" dirty="0">
                <a:solidFill>
                  <a:srgbClr val="002060"/>
                </a:solidFill>
              </a:rPr>
              <a:t>on e-PG </a:t>
            </a:r>
            <a:r>
              <a:rPr lang="en-IN" sz="2800" dirty="0" err="1">
                <a:solidFill>
                  <a:srgbClr val="002060"/>
                </a:solidFill>
              </a:rPr>
              <a:t>Pathshala</a:t>
            </a:r>
            <a:r>
              <a:rPr lang="en-IN" sz="2800" dirty="0">
                <a:solidFill>
                  <a:srgbClr val="002060"/>
                </a:solidFill>
              </a:rPr>
              <a:t> (</a:t>
            </a:r>
            <a:r>
              <a:rPr lang="en-IN" sz="2800" dirty="0" smtClean="0">
                <a:solidFill>
                  <a:srgbClr val="002060"/>
                </a:solidFill>
              </a:rPr>
              <a:t>Globally)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3251" y="4267942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en-I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lakh+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05100" y="5013179"/>
            <a:ext cx="9454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solidFill>
                  <a:srgbClr val="002060"/>
                </a:solidFill>
              </a:rPr>
              <a:t>E-content of </a:t>
            </a:r>
            <a:r>
              <a:rPr lang="en-IN" sz="2800" dirty="0" smtClean="0">
                <a:solidFill>
                  <a:srgbClr val="002060"/>
                </a:solidFill>
              </a:rPr>
              <a:t>e-PG </a:t>
            </a:r>
            <a:r>
              <a:rPr lang="en-IN" sz="2800" dirty="0" err="1" smtClean="0">
                <a:solidFill>
                  <a:srgbClr val="002060"/>
                </a:solidFill>
              </a:rPr>
              <a:t>Pathshala</a:t>
            </a:r>
            <a:r>
              <a:rPr lang="en-IN" sz="2800" dirty="0" smtClean="0">
                <a:solidFill>
                  <a:srgbClr val="002060"/>
                </a:solidFill>
              </a:rPr>
              <a:t> </a:t>
            </a:r>
            <a:r>
              <a:rPr lang="en-IN" sz="2800" dirty="0">
                <a:solidFill>
                  <a:srgbClr val="C00000"/>
                </a:solidFill>
              </a:rPr>
              <a:t>used for </a:t>
            </a:r>
            <a:r>
              <a:rPr lang="en-IN" sz="2800" dirty="0" smtClean="0">
                <a:solidFill>
                  <a:srgbClr val="C00000"/>
                </a:solidFill>
              </a:rPr>
              <a:t>developing MOOCs </a:t>
            </a:r>
            <a:r>
              <a:rPr lang="en-IN" sz="2800" dirty="0">
                <a:solidFill>
                  <a:srgbClr val="C00000"/>
                </a:solidFill>
              </a:rPr>
              <a:t>on SWAYAM </a:t>
            </a:r>
            <a:r>
              <a:rPr lang="en-IN" sz="2800" dirty="0">
                <a:solidFill>
                  <a:srgbClr val="002060"/>
                </a:solidFill>
              </a:rPr>
              <a:t>and for </a:t>
            </a:r>
            <a:r>
              <a:rPr lang="en-IN" sz="2800" dirty="0" smtClean="0">
                <a:solidFill>
                  <a:srgbClr val="002060"/>
                </a:solidFill>
              </a:rPr>
              <a:t>telecasting videos on </a:t>
            </a:r>
            <a:r>
              <a:rPr lang="en-IN" sz="2800" dirty="0">
                <a:solidFill>
                  <a:srgbClr val="C00000"/>
                </a:solidFill>
              </a:rPr>
              <a:t>10 DTH Channels under </a:t>
            </a:r>
            <a:r>
              <a:rPr lang="en-IN" sz="2800" dirty="0" err="1">
                <a:solidFill>
                  <a:srgbClr val="C00000"/>
                </a:solidFill>
              </a:rPr>
              <a:t>Swayam</a:t>
            </a:r>
            <a:r>
              <a:rPr lang="en-IN" sz="2800" dirty="0">
                <a:solidFill>
                  <a:srgbClr val="C00000"/>
                </a:solidFill>
              </a:rPr>
              <a:t> </a:t>
            </a:r>
            <a:r>
              <a:rPr lang="en-IN" sz="2800" dirty="0" err="1">
                <a:solidFill>
                  <a:srgbClr val="C00000"/>
                </a:solidFill>
              </a:rPr>
              <a:t>Prabha</a:t>
            </a:r>
            <a:r>
              <a:rPr lang="en-IN" sz="2800" dirty="0">
                <a:solidFill>
                  <a:srgbClr val="C00000"/>
                </a:solidFill>
              </a:rPr>
              <a:t> </a:t>
            </a:r>
            <a:r>
              <a:rPr lang="en-IN" sz="2800" dirty="0">
                <a:solidFill>
                  <a:srgbClr val="002060"/>
                </a:solidFill>
              </a:rPr>
              <a:t>project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6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-pg pathshala h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362283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 descr="Screen epg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190" y="315136"/>
            <a:ext cx="11964988" cy="91416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</a:rPr>
              <a:t>Impact Analysis of e-PG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</a:rPr>
              <a:t>Pathshala</a:t>
            </a:r>
            <a:endParaRPr lang="ms-MY" sz="5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11583"/>
            <a:ext cx="1219517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e- Content is available in  open access at  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www.epgp.inflibnet.ac.in</a:t>
            </a:r>
          </a:p>
          <a:p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International visitors – 12128+  from USA, 3228+ from Brazil, 2231+from China, 1191+ from Canada  and 1538+ from Russian federation)  </a:t>
            </a:r>
          </a:p>
          <a:p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Total  visitors  -  33.63lakh  (as on 15</a:t>
            </a:r>
            <a:r>
              <a:rPr lang="en-US" sz="2800" baseline="30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January, 2018) </a:t>
            </a:r>
            <a:endParaRPr lang="en-IN" sz="28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prstClr val="white"/>
              </a:solidFill>
            </a:endParaRPr>
          </a:p>
          <a:p>
            <a:endParaRPr lang="en-US" i="1" spc="-150" dirty="0">
              <a:solidFill>
                <a:prstClr val="black"/>
              </a:solidFill>
              <a:latin typeface="Source Sans Pro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8963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8137" y="3429000"/>
            <a:ext cx="23231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6615" y="3444240"/>
            <a:ext cx="2911599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3919" y="3550920"/>
            <a:ext cx="3261256" cy="330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4117" y="3444240"/>
            <a:ext cx="226627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1595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5175" cy="141277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altLang="en-US" sz="4000" dirty="0" smtClean="0">
                <a:latin typeface="Times New Roman" pitchFamily="18" charset="0"/>
                <a:cs typeface="Times New Roman" pitchFamily="18" charset="0"/>
              </a:rPr>
              <a:t>MOOCs  </a:t>
            </a:r>
            <a:r>
              <a:rPr lang="en-GB" altLang="en-US" sz="4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GB" altLang="en-US" sz="4000" dirty="0" smtClean="0">
                <a:latin typeface="Times New Roman" pitchFamily="18" charset="0"/>
                <a:cs typeface="Times New Roman" pitchFamily="18" charset="0"/>
              </a:rPr>
              <a:t>A different educational space</a:t>
            </a:r>
            <a:endParaRPr lang="ms-MY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735387" y="881063"/>
            <a:ext cx="6867236" cy="533400"/>
          </a:xfrm>
        </p:spPr>
        <p:txBody>
          <a:bodyPr>
            <a:normAutofit fontScale="70000" lnSpcReduction="20000"/>
          </a:bodyPr>
          <a:lstStyle/>
          <a:p>
            <a:r>
              <a:rPr lang="en-IN" sz="2800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Boundary </a:t>
            </a:r>
            <a:r>
              <a:rPr lang="en-IN" sz="2800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less Institute / </a:t>
            </a:r>
            <a:r>
              <a:rPr lang="en-IN" sz="2800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IN" sz="2800" dirty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412776"/>
            <a:ext cx="12195175" cy="54452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</a:rPr>
              <a:t>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assive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– Large enrolment numbers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pen 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- No mandatory qualifications – Open to all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nline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– Fully online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ourse</a:t>
            </a:r>
            <a:r>
              <a:rPr lang="en-GB" alt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- Structured</a:t>
            </a:r>
            <a:r>
              <a:rPr lang="en-IN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 course content</a:t>
            </a:r>
          </a:p>
          <a:p>
            <a:pPr algn="just">
              <a:buNone/>
            </a:pPr>
            <a:r>
              <a:rPr 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is </a:t>
            </a:r>
            <a:r>
              <a:rPr lang="en-US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an online course aimed at unlimited participation and </a:t>
            </a:r>
            <a:r>
              <a:rPr lang="en-US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open access </a:t>
            </a:r>
            <a:r>
              <a:rPr lang="en-US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via the web. </a:t>
            </a:r>
            <a:endParaRPr lang="en-US" dirty="0" smtClean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basic philosophy of MOOCs is 3A’s i.e., Anytime, Anyone, Anywhere.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91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2" y="1052736"/>
          <a:ext cx="12195176" cy="5805267"/>
        </p:xfrm>
        <a:graphic>
          <a:graphicData uri="http://schemas.openxmlformats.org/drawingml/2006/table">
            <a:tbl>
              <a:tblPr/>
              <a:tblGrid>
                <a:gridCol w="6097588"/>
                <a:gridCol w="6097588"/>
              </a:tblGrid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National MOOCs Coordinator</a:t>
                      </a:r>
                      <a:endParaRPr lang="en-IN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Sectors </a:t>
                      </a:r>
                      <a:endParaRPr lang="en-IN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9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University Grants Commission (UGC)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Non-Technology	Post	Graduate Degree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Programs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9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NPTEL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Technical/Engineering UG &amp;	PG degree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programs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9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Consortium for Educational Communication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 IUC of UGC)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Non-Technology Under Graduate degree 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programs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IGNOU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Diplomas and Certificates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NCERT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School Education from Class 9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to 12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NIOS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School Education from Class 9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to 12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IIM Bangalore </a:t>
                      </a:r>
                      <a:endParaRPr lang="en-IN" sz="24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Management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programs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NITTR, Chennai </a:t>
                      </a:r>
                      <a:endParaRPr lang="en-IN" sz="24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Teacher Training 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programs.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5175" cy="1031032"/>
          </a:xfrm>
          <a:solidFill>
            <a:srgbClr val="CC66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N" sz="4800" b="1" dirty="0" smtClean="0">
                <a:latin typeface="Times New Roman" pitchFamily="18" charset="0"/>
                <a:cs typeface="Times New Roman" pitchFamily="18" charset="0"/>
              </a:rPr>
              <a:t>NATIONAL   COORDINATORS</a:t>
            </a:r>
            <a:endParaRPr lang="en-I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6100</TotalTime>
  <Words>1101</Words>
  <Application>Microsoft Office PowerPoint</Application>
  <PresentationFormat>Custom</PresentationFormat>
  <Paragraphs>166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Office Theme</vt:lpstr>
      <vt:lpstr>Slide 1</vt:lpstr>
      <vt:lpstr>Slide 2</vt:lpstr>
      <vt:lpstr> </vt:lpstr>
      <vt:lpstr>Slide 4</vt:lpstr>
      <vt:lpstr>Slide 5</vt:lpstr>
      <vt:lpstr>Slide 6</vt:lpstr>
      <vt:lpstr>Slide 7</vt:lpstr>
      <vt:lpstr>Slide 8</vt:lpstr>
      <vt:lpstr>Slide 9</vt:lpstr>
      <vt:lpstr>Slide 10</vt:lpstr>
      <vt:lpstr> Difference between e-content and  MOOCs  </vt:lpstr>
      <vt:lpstr>Development of MOOCs  </vt:lpstr>
      <vt:lpstr>Slide 13</vt:lpstr>
      <vt:lpstr>Slide 14</vt:lpstr>
      <vt:lpstr>Slide 15</vt:lpstr>
      <vt:lpstr>Slide 16</vt:lpstr>
      <vt:lpstr>Expectations from Swayam Coordinators</vt:lpstr>
      <vt:lpstr>Sample videos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</dc:creator>
  <cp:lastModifiedBy>Lenovo</cp:lastModifiedBy>
  <cp:revision>663</cp:revision>
  <dcterms:created xsi:type="dcterms:W3CDTF">2006-08-16T00:00:00Z</dcterms:created>
  <dcterms:modified xsi:type="dcterms:W3CDTF">2018-02-01T14:04:50Z</dcterms:modified>
</cp:coreProperties>
</file>